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5"/>
  </p:notesMasterIdLst>
  <p:sldIdLst>
    <p:sldId id="256" r:id="rId2"/>
    <p:sldId id="476" r:id="rId3"/>
    <p:sldId id="328" r:id="rId4"/>
    <p:sldId id="329" r:id="rId5"/>
    <p:sldId id="432" r:id="rId6"/>
    <p:sldId id="496" r:id="rId7"/>
    <p:sldId id="497" r:id="rId8"/>
    <p:sldId id="498" r:id="rId9"/>
    <p:sldId id="509" r:id="rId10"/>
    <p:sldId id="499" r:id="rId11"/>
    <p:sldId id="373" r:id="rId12"/>
    <p:sldId id="493" r:id="rId13"/>
    <p:sldId id="492" r:id="rId14"/>
    <p:sldId id="500" r:id="rId15"/>
    <p:sldId id="375" r:id="rId16"/>
    <p:sldId id="503" r:id="rId17"/>
    <p:sldId id="384" r:id="rId18"/>
    <p:sldId id="449" r:id="rId19"/>
    <p:sldId id="450" r:id="rId20"/>
    <p:sldId id="451" r:id="rId21"/>
    <p:sldId id="382" r:id="rId22"/>
    <p:sldId id="485" r:id="rId23"/>
    <p:sldId id="483" r:id="rId24"/>
    <p:sldId id="486" r:id="rId25"/>
    <p:sldId id="490" r:id="rId26"/>
    <p:sldId id="487" r:id="rId27"/>
    <p:sldId id="488" r:id="rId28"/>
    <p:sldId id="489" r:id="rId29"/>
    <p:sldId id="511" r:id="rId30"/>
    <p:sldId id="466" r:id="rId31"/>
    <p:sldId id="504" r:id="rId32"/>
    <p:sldId id="505" r:id="rId33"/>
    <p:sldId id="506" r:id="rId34"/>
    <p:sldId id="507" r:id="rId35"/>
    <p:sldId id="501" r:id="rId36"/>
    <p:sldId id="392" r:id="rId37"/>
    <p:sldId id="393" r:id="rId38"/>
    <p:sldId id="394" r:id="rId39"/>
    <p:sldId id="502" r:id="rId40"/>
    <p:sldId id="397" r:id="rId41"/>
    <p:sldId id="458" r:id="rId42"/>
    <p:sldId id="459" r:id="rId43"/>
    <p:sldId id="460" r:id="rId44"/>
    <p:sldId id="462" r:id="rId45"/>
    <p:sldId id="515" r:id="rId46"/>
    <p:sldId id="482" r:id="rId47"/>
    <p:sldId id="508" r:id="rId48"/>
    <p:sldId id="510" r:id="rId49"/>
    <p:sldId id="512" r:id="rId50"/>
    <p:sldId id="421" r:id="rId51"/>
    <p:sldId id="414" r:id="rId52"/>
    <p:sldId id="461" r:id="rId53"/>
    <p:sldId id="422" r:id="rId54"/>
    <p:sldId id="457" r:id="rId55"/>
    <p:sldId id="427" r:id="rId56"/>
    <p:sldId id="428" r:id="rId57"/>
    <p:sldId id="429" r:id="rId58"/>
    <p:sldId id="430" r:id="rId59"/>
    <p:sldId id="381" r:id="rId60"/>
    <p:sldId id="308" r:id="rId61"/>
    <p:sldId id="309" r:id="rId62"/>
    <p:sldId id="311" r:id="rId63"/>
    <p:sldId id="314" r:id="rId64"/>
    <p:sldId id="484" r:id="rId65"/>
    <p:sldId id="440" r:id="rId66"/>
    <p:sldId id="463" r:id="rId67"/>
    <p:sldId id="468" r:id="rId68"/>
    <p:sldId id="294" r:id="rId69"/>
    <p:sldId id="513" r:id="rId70"/>
    <p:sldId id="514" r:id="rId71"/>
    <p:sldId id="265" r:id="rId72"/>
    <p:sldId id="266" r:id="rId73"/>
    <p:sldId id="268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FF4"/>
    <a:srgbClr val="0D548B"/>
    <a:srgbClr val="FAF1F0"/>
    <a:srgbClr val="E0F7FD"/>
    <a:srgbClr val="00B050"/>
    <a:srgbClr val="6FDAF4"/>
    <a:srgbClr val="FF2F92"/>
    <a:srgbClr val="7A81FF"/>
    <a:srgbClr val="0096FF"/>
    <a:srgbClr val="7A7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58480-3646-664D-A728-17F398495422}" v="4193" dt="2023-05-17T09:29:09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468E8-1904-8D4E-92D7-6FD59C333712}" type="datetimeFigureOut">
              <a:rPr lang="en-TH" smtClean="0"/>
              <a:t>20/12/2023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6153F-8C98-2640-8F8F-AC0C332FF83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3896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โชว์หัวไม้ เน้นการบอกท่า ย้ำบ่อย ๆ </a:t>
            </a:r>
            <a:r>
              <a:rPr lang="en-US"/>
              <a:t>filter </a:t>
            </a:r>
            <a:r>
              <a:rPr lang="th-TH"/>
              <a:t>ตัว </a:t>
            </a:r>
            <a:r>
              <a:rPr lang="en-US"/>
              <a:t>network, </a:t>
            </a:r>
            <a:r>
              <a:rPr lang="th-TH"/>
              <a:t>กำหนดค่า </a:t>
            </a:r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6153F-8C98-2640-8F8F-AC0C332FF83E}" type="slidenum">
              <a:rPr lang="en-TH" smtClean="0"/>
              <a:t>60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79236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9d00bfadf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g19d00bfadf6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19d00bfadf6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9d00bfadf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g19d00bfadf6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19d00bfadf6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9d00bfadf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g19d00bfadf6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19d00bfadf6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d00bfadf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9d00bfadf6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paper + ref pic </a:t>
            </a:r>
            <a:r>
              <a:rPr lang="th-TH"/>
              <a:t>ใต้รูป</a:t>
            </a:r>
            <a:endParaRPr/>
          </a:p>
        </p:txBody>
      </p:sp>
      <p:sp>
        <p:nvSpPr>
          <p:cNvPr id="228" name="Google Shape;228;g19d00bfadf6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d00bfadf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9d00bfadf6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9d00bfadf6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9d00bfadf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19d00bfadf6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9d00bfadf6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F9D83-4239-EB4B-99F4-1D28E35E0FF6}" type="datetime1">
              <a:rPr lang="en-US" smtClean="0"/>
              <a:t>12/20/23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26861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6F6E-E6ED-164F-B5D6-6547E3373A12}" type="datetime1">
              <a:rPr lang="en-US" smtClean="0"/>
              <a:t>12/20/23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849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EB71-E3EF-5742-8273-93682386E83D}" type="datetime1">
              <a:rPr lang="en-US" smtClean="0"/>
              <a:t>12/20/23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285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9581-E79C-B840-9314-0625BAFA337F}" type="datetime1">
              <a:rPr lang="en-US" smtClean="0"/>
              <a:t>12/20/23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47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165CC-142B-E444-BE7B-3E1D3536C764}" type="datetime1">
              <a:rPr lang="en-US" smtClean="0"/>
              <a:t>12/20/23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2774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B06C1-8FAB-E94A-949D-11567E5F7F37}" type="datetime1">
              <a:rPr lang="en-US" smtClean="0"/>
              <a:t>12/20/23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285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B658-B356-3D43-8195-FA690E52329F}" type="datetime1">
              <a:rPr lang="en-US" smtClean="0"/>
              <a:t>12/20/23</a:t>
            </a:fld>
            <a:endParaRPr lang="en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3647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BEEE-2657-FB46-92EE-2EBDF0986B3F}" type="datetime1">
              <a:rPr lang="en-US" smtClean="0"/>
              <a:t>12/20/23</a:t>
            </a:fld>
            <a:endParaRPr lang="en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70489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79669-43D5-E044-A463-613B7705C1A1}" type="datetime1">
              <a:rPr lang="en-US" smtClean="0"/>
              <a:t>12/20/23</a:t>
            </a:fld>
            <a:endParaRPr lang="en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7548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D791-25D3-C749-8737-4059346562B2}" type="datetime1">
              <a:rPr lang="en-US" smtClean="0"/>
              <a:t>12/20/23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7315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E042-47AD-184F-B6C6-A06B21A0D5F3}" type="datetime1">
              <a:rPr lang="en-US" smtClean="0"/>
              <a:t>12/20/23</a:t>
            </a:fld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0368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83C66-3F44-814B-8F84-504CFAA2C8EC}" type="datetime1">
              <a:rPr lang="en-US" smtClean="0"/>
              <a:t>12/20/23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DBB9D-0768-8E48-BCFD-470BEBC4FA07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6200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4.gif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ingtuneup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tensorflow.org/2021/05/next-generation-pose-detection-with-movenet-and-tensorflowjs.html" TargetMode="External"/><Relationship Id="rId5" Type="http://schemas.openxmlformats.org/officeDocument/2006/relationships/image" Target="../media/image3.gif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nathan-hui.medium.com/understanding-feature-pyramid-networks-for-object-detection-fpn-45b227b9106c" TargetMode="Externa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tensorflow.org/2021/05/next-generation-pose-detection-with-movenet-and-tensorflowjs.html" TargetMode="External"/><Relationship Id="rId3" Type="http://schemas.openxmlformats.org/officeDocument/2006/relationships/image" Target="../media/image119.png"/><Relationship Id="rId7" Type="http://schemas.openxmlformats.org/officeDocument/2006/relationships/hyperlink" Target="https://www.youtube.com/watch?v=h7WejF3QLDM&amp;t=165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stasiuk.medium.com/pose-estimation-metrics-844c07ba0a78" TargetMode="External"/><Relationship Id="rId3" Type="http://schemas.openxmlformats.org/officeDocument/2006/relationships/image" Target="../media/image123.png"/><Relationship Id="rId7" Type="http://schemas.openxmlformats.org/officeDocument/2006/relationships/hyperlink" Target="https://cocodataset.org/#keypoints-eva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hyperlink" Target="https://manisha-sirsat.blogspot.com/2019/04/confusion-matrix.html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Io-DIOkNVg" TargetMode="External"/><Relationship Id="rId3" Type="http://schemas.openxmlformats.org/officeDocument/2006/relationships/image" Target="../media/image128.png"/><Relationship Id="rId7" Type="http://schemas.openxmlformats.org/officeDocument/2006/relationships/hyperlink" Target="https://paperswithcode.com/paper/openpose-realtime-multi-person-2d-po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hyperlink" Target="https://github.com/CMU-Perceptual-Computing-Lab/openpose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movenet/MoveNet.SinglePose%20Model%20Card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hyperlink" Target="https://blog.tensorflow.org/2021/05/next-generation-pose-detection-with-movenet-and-tensorflowjs.html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476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D77264-0329-95B0-660B-0632B0A17295}"/>
              </a:ext>
            </a:extLst>
          </p:cNvPr>
          <p:cNvSpPr/>
          <p:nvPr/>
        </p:nvSpPr>
        <p:spPr>
          <a:xfrm>
            <a:off x="2108499" y="453479"/>
            <a:ext cx="4862456" cy="844336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BFDAE-F04A-FBA3-4828-96E8658D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10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8E1573-5618-1FC9-9D26-600669835330}"/>
              </a:ext>
            </a:extLst>
          </p:cNvPr>
          <p:cNvSpPr/>
          <p:nvPr/>
        </p:nvSpPr>
        <p:spPr>
          <a:xfrm>
            <a:off x="2332227" y="59606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E9E9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GolfDB Dataset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41C5C0-1490-F805-7DCF-0549F0E44736}"/>
              </a:ext>
            </a:extLst>
          </p:cNvPr>
          <p:cNvSpPr/>
          <p:nvPr/>
        </p:nvSpPr>
        <p:spPr>
          <a:xfrm>
            <a:off x="2332224" y="2028158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9CA8F7-8E76-E036-A48C-A6C47D85CD33}"/>
              </a:ext>
            </a:extLst>
          </p:cNvPr>
          <p:cNvSpPr/>
          <p:nvPr/>
        </p:nvSpPr>
        <p:spPr>
          <a:xfrm>
            <a:off x="2332224" y="3300833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967761A-1B9C-5188-DBDE-D994DA0463A0}"/>
              </a:ext>
            </a:extLst>
          </p:cNvPr>
          <p:cNvSpPr/>
          <p:nvPr/>
        </p:nvSpPr>
        <p:spPr>
          <a:xfrm>
            <a:off x="2347353" y="458553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6FDAF4">
              <a:alpha val="2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Template Matching Algorithm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03A550-567E-1461-E7F7-BE87E3525BCF}"/>
              </a:ext>
            </a:extLst>
          </p:cNvPr>
          <p:cNvSpPr/>
          <p:nvPr/>
        </p:nvSpPr>
        <p:spPr>
          <a:xfrm>
            <a:off x="4709665" y="2028157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689E4-E7AB-BAB5-8D3C-CFB23BAA327C}"/>
              </a:ext>
            </a:extLst>
          </p:cNvPr>
          <p:cNvSpPr/>
          <p:nvPr/>
        </p:nvSpPr>
        <p:spPr>
          <a:xfrm>
            <a:off x="4709665" y="3304156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DC4291-E128-9AE1-3EF5-D7AF0310C55B}"/>
              </a:ext>
            </a:extLst>
          </p:cNvPr>
          <p:cNvSpPr/>
          <p:nvPr/>
        </p:nvSpPr>
        <p:spPr>
          <a:xfrm>
            <a:off x="2833799" y="1392679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E7099AB-57EE-0992-1FBD-6291EA7DC502}"/>
              </a:ext>
            </a:extLst>
          </p:cNvPr>
          <p:cNvSpPr/>
          <p:nvPr/>
        </p:nvSpPr>
        <p:spPr>
          <a:xfrm>
            <a:off x="5211241" y="1389701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8F852-84F0-E7DD-CD04-72B87E2D6954}"/>
              </a:ext>
            </a:extLst>
          </p:cNvPr>
          <p:cNvCxnSpPr>
            <a:stCxn id="10" idx="2"/>
          </p:cNvCxnSpPr>
          <p:nvPr/>
        </p:nvCxnSpPr>
        <p:spPr>
          <a:xfrm flipH="1">
            <a:off x="3375715" y="3881746"/>
            <a:ext cx="1" cy="70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C62158-CA91-A9BD-8C49-FE96FD0616F0}"/>
              </a:ext>
            </a:extLst>
          </p:cNvPr>
          <p:cNvCxnSpPr>
            <a:stCxn id="18" idx="2"/>
          </p:cNvCxnSpPr>
          <p:nvPr/>
        </p:nvCxnSpPr>
        <p:spPr>
          <a:xfrm>
            <a:off x="5753157" y="3885069"/>
            <a:ext cx="0" cy="700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0FE123-053A-0670-4EFB-36E68734EA0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375716" y="2609071"/>
            <a:ext cx="0" cy="691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518C6D-E68E-2AEA-9E0F-76EEC64742E9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753157" y="2609070"/>
            <a:ext cx="0" cy="695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398363-1A03-2F0E-A0D2-E4D8C401B051}"/>
              </a:ext>
            </a:extLst>
          </p:cNvPr>
          <p:cNvCxnSpPr>
            <a:stCxn id="41" idx="2"/>
            <a:endCxn id="9" idx="0"/>
          </p:cNvCxnSpPr>
          <p:nvPr/>
        </p:nvCxnSpPr>
        <p:spPr>
          <a:xfrm>
            <a:off x="3375716" y="1812456"/>
            <a:ext cx="0" cy="215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65A3ED-5811-52F7-4450-D95B37107702}"/>
              </a:ext>
            </a:extLst>
          </p:cNvPr>
          <p:cNvCxnSpPr>
            <a:stCxn id="42" idx="2"/>
            <a:endCxn id="17" idx="0"/>
          </p:cNvCxnSpPr>
          <p:nvPr/>
        </p:nvCxnSpPr>
        <p:spPr>
          <a:xfrm flipH="1">
            <a:off x="5753157" y="1809478"/>
            <a:ext cx="1" cy="218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2202B1-D9DF-4199-16A7-E25E89967147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3375715" y="1171022"/>
            <a:ext cx="1" cy="221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29263E-DA71-DC53-0540-B3B1A76FB7B0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5753157" y="1171022"/>
            <a:ext cx="1" cy="218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F0BC45-3027-F797-75B4-85D406681055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flipH="1">
            <a:off x="4419208" y="2318614"/>
            <a:ext cx="290457" cy="1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E05B23-281F-79B9-4E52-AC608695A56D}"/>
              </a:ext>
            </a:extLst>
          </p:cNvPr>
          <p:cNvSpPr/>
          <p:nvPr/>
        </p:nvSpPr>
        <p:spPr>
          <a:xfrm>
            <a:off x="2798283" y="5471887"/>
            <a:ext cx="3496791" cy="790049"/>
          </a:xfrm>
          <a:prstGeom prst="roundRect">
            <a:avLst>
              <a:gd name="adj" fmla="val 0"/>
            </a:avLst>
          </a:prstGeom>
          <a:solidFill>
            <a:srgbClr val="C00000">
              <a:alpha val="2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Cosine Similarity Score Comparison [%]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2993DE-8FE6-FE73-E885-F70F9D44ACA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546679" y="5174135"/>
            <a:ext cx="0" cy="29775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E489EA-3F25-1517-CDBC-37187A58E408}"/>
              </a:ext>
            </a:extLst>
          </p:cNvPr>
          <p:cNvSpPr/>
          <p:nvPr/>
        </p:nvSpPr>
        <p:spPr>
          <a:xfrm>
            <a:off x="591387" y="2001603"/>
            <a:ext cx="1289925" cy="580913"/>
          </a:xfrm>
          <a:prstGeom prst="roundRect">
            <a:avLst>
              <a:gd name="adj" fmla="val 0"/>
            </a:avLst>
          </a:prstGeom>
          <a:solidFill>
            <a:srgbClr val="F9F1EE"/>
          </a:solidFill>
          <a:ln>
            <a:solidFill>
              <a:srgbClr val="945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SwingNet Retraining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2A4DC4-9BA2-1141-94AF-A6BF0D329069}"/>
              </a:ext>
            </a:extLst>
          </p:cNvPr>
          <p:cNvCxnSpPr>
            <a:cxnSpLocks/>
          </p:cNvCxnSpPr>
          <p:nvPr/>
        </p:nvCxnSpPr>
        <p:spPr>
          <a:xfrm flipH="1">
            <a:off x="1890153" y="2311172"/>
            <a:ext cx="442071" cy="0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103721C-E882-3D43-019E-C57245144F56}"/>
              </a:ext>
            </a:extLst>
          </p:cNvPr>
          <p:cNvSpPr/>
          <p:nvPr/>
        </p:nvSpPr>
        <p:spPr>
          <a:xfrm>
            <a:off x="1453710" y="596064"/>
            <a:ext cx="542925" cy="542925"/>
          </a:xfrm>
          <a:prstGeom prst="ellipse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en-TH" sz="2400" b="1">
              <a:solidFill>
                <a:srgbClr val="FFC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769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F9D785-ABE4-B4C9-FBE2-6851B06A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11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479B6-AA11-4595-68AF-6A0F27600CE6}"/>
              </a:ext>
            </a:extLst>
          </p:cNvPr>
          <p:cNvSpPr txBox="1"/>
          <p:nvPr/>
        </p:nvSpPr>
        <p:spPr>
          <a:xfrm>
            <a:off x="192707" y="281861"/>
            <a:ext cx="86641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รายละเอียดของชุดข้อมูลกอล์ฟดีบี </a:t>
            </a:r>
            <a:r>
              <a:rPr lang="en-US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3200" b="1" err="1">
                <a:latin typeface="TH SarabunPSK" panose="020B0500040200020003" pitchFamily="34" charset="-34"/>
                <a:cs typeface="TH SarabunPSK" panose="020B0500040200020003" pitchFamily="34" charset="-34"/>
              </a:rPr>
              <a:t>GolfDB</a:t>
            </a:r>
            <a:r>
              <a:rPr lang="en-US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TH" sz="32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E22DC-57F5-B8F4-6525-A147352AB8EE}"/>
              </a:ext>
            </a:extLst>
          </p:cNvPr>
          <p:cNvSpPr txBox="1"/>
          <p:nvPr/>
        </p:nvSpPr>
        <p:spPr>
          <a:xfrm>
            <a:off x="518838" y="867917"/>
            <a:ext cx="76285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ประกอบไปด้วยวีดิทัศน์สวิงกอล์ฟของนักกอล์ฟมืออาชีพทั้งหมด 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1,400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วีดิทัศน์</a:t>
            </a:r>
            <a:endParaRPr lang="en-US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แต่ละวีดิทัศน์มีข้อมูลคุณลักษณะ (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attribute) </a:t>
            </a:r>
            <a:r>
              <a:rPr lang="en-US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ด</a:t>
            </a:r>
            <a:r>
              <a:rPr lang="th-TH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ัง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นี้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ลิงก</a:t>
            </a:r>
            <a:r>
              <a:rPr lang="th-TH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์วีดิ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ทัศน์สำหรับเปิดบนเว็บไซต์ยูทูบ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ชื่อนักกอล์ฟมืออาชีพในวีดิทัศน์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เพศ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ชาย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หญิง</a:t>
            </a:r>
            <a:endParaRPr lang="en-US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หัวไม้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หัวไม้หนึ่ง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หัวไม้เหล็ก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หัวไม้</a:t>
            </a:r>
            <a:r>
              <a:rPr lang="th-TH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แฟร์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เวย์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หัวไม้</a:t>
            </a:r>
            <a:r>
              <a:rPr lang="th-TH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เวดจ์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หัวไม้ไฮบริด 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มุมมอง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ด้านข้าง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ด้านหน้า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อื่น ๆ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ความเร็วของวีดิทัศน์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ปกติ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ถูกทำให้ช้าลง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เลขลำดับเฟรมที่ปรากฏท่าต่าง ๆ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กรอบสำหรับการระบุขอบเขตในวีดิทัศน์ซึ่งจะต้องครอบคลุมนักกอล์ฟ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ไม้กอล์ฟ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และลูกกอล์ฟตลอดช่วงการสวิง</a:t>
            </a:r>
            <a:endParaRPr lang="en-US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เลขกลุ่มของวีดิทัศน์ (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split): 1, 2, 3,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83352-5B6C-6050-7393-A89FBE8ABB94}"/>
              </a:ext>
            </a:extLst>
          </p:cNvPr>
          <p:cNvSpPr txBox="1"/>
          <p:nvPr/>
        </p:nvSpPr>
        <p:spPr>
          <a:xfrm>
            <a:off x="2647625" y="6182825"/>
            <a:ext cx="3754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อัตราส่วนของชุดข้อมูลกอล์ฟดีบี แบ่งตามคุณลักษณะต่าง ๆ</a:t>
            </a:r>
            <a:endParaRPr lang="en-TH" i="1"/>
          </a:p>
        </p:txBody>
      </p:sp>
      <p:sp>
        <p:nvSpPr>
          <p:cNvPr id="20" name="Google Shape;199;p31">
            <a:extLst>
              <a:ext uri="{FF2B5EF4-FFF2-40B4-BE49-F238E27FC236}">
                <a16:creationId xmlns:a16="http://schemas.microsoft.com/office/drawing/2014/main" id="{019E6DC1-0348-AA9A-6F92-FC48D9032E9A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pic>
        <p:nvPicPr>
          <p:cNvPr id="4" name="Picture 3" descr="A blue and orange pie chart&#10;&#10;Description automatically generated">
            <a:extLst>
              <a:ext uri="{FF2B5EF4-FFF2-40B4-BE49-F238E27FC236}">
                <a16:creationId xmlns:a16="http://schemas.microsoft.com/office/drawing/2014/main" id="{681EC563-DA36-A7D0-EA4D-550612A96A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8" y="4103367"/>
            <a:ext cx="1909526" cy="19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ue and orange pie chart&#10;&#10;Description automatically generated with medium confidence">
            <a:extLst>
              <a:ext uri="{FF2B5EF4-FFF2-40B4-BE49-F238E27FC236}">
                <a16:creationId xmlns:a16="http://schemas.microsoft.com/office/drawing/2014/main" id="{88ACCB24-8D7E-89FF-186F-B7FAAEBB5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440" y="4103366"/>
            <a:ext cx="1909525" cy="19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2C805-423B-6461-C4F9-F45F9E1B46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041" y="4103365"/>
            <a:ext cx="1960125" cy="19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A55F75E3-5DBD-A463-F20E-B7A645AE4F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242" y="4103365"/>
            <a:ext cx="2032332" cy="1909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250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F9D785-ABE4-B4C9-FBE2-6851B06A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12</a:t>
            </a:fld>
            <a:endParaRPr lang="en-TH"/>
          </a:p>
        </p:txBody>
      </p:sp>
      <p:sp>
        <p:nvSpPr>
          <p:cNvPr id="20" name="Google Shape;199;p31">
            <a:extLst>
              <a:ext uri="{FF2B5EF4-FFF2-40B4-BE49-F238E27FC236}">
                <a16:creationId xmlns:a16="http://schemas.microsoft.com/office/drawing/2014/main" id="{019E6DC1-0348-AA9A-6F92-FC48D9032E9A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2C1FE-02FF-C36C-1E67-6BD367D4142D}"/>
              </a:ext>
            </a:extLst>
          </p:cNvPr>
          <p:cNvSpPr txBox="1"/>
          <p:nvPr/>
        </p:nvSpPr>
        <p:spPr>
          <a:xfrm>
            <a:off x="2422987" y="927914"/>
            <a:ext cx="433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การแจกแจงจำนวนวีดิทัศน์ตามคุณลักษณะต่าง ๆ ของแต่ละกลุ่ม</a:t>
            </a:r>
            <a:r>
              <a:rPr lang="en-TH" b="1">
                <a:effectLst/>
              </a:rPr>
              <a:t> </a:t>
            </a:r>
            <a:endParaRPr lang="en-TH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43D75A-9139-CAB5-215C-4B9505BC29F6}"/>
              </a:ext>
            </a:extLst>
          </p:cNvPr>
          <p:cNvSpPr txBox="1"/>
          <p:nvPr/>
        </p:nvSpPr>
        <p:spPr>
          <a:xfrm>
            <a:off x="192707" y="281861"/>
            <a:ext cx="86641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รายละเอียดของชุดข้อมูลกอล์ฟดีบี </a:t>
            </a:r>
            <a:r>
              <a:rPr lang="en-US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3200" b="1" err="1">
                <a:latin typeface="TH SarabunPSK" panose="020B0500040200020003" pitchFamily="34" charset="-34"/>
                <a:cs typeface="TH SarabunPSK" panose="020B0500040200020003" pitchFamily="34" charset="-34"/>
              </a:rPr>
              <a:t>GolfDB</a:t>
            </a:r>
            <a:r>
              <a:rPr lang="en-US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TH" sz="32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43EE0-FA23-3620-B6CF-C8592E28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98" y="1358524"/>
            <a:ext cx="5438404" cy="52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F9D785-ABE4-B4C9-FBE2-6851B06A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13</a:t>
            </a:fld>
            <a:endParaRPr lang="en-TH"/>
          </a:p>
        </p:txBody>
      </p:sp>
      <p:sp>
        <p:nvSpPr>
          <p:cNvPr id="20" name="Google Shape;199;p31">
            <a:extLst>
              <a:ext uri="{FF2B5EF4-FFF2-40B4-BE49-F238E27FC236}">
                <a16:creationId xmlns:a16="http://schemas.microsoft.com/office/drawing/2014/main" id="{019E6DC1-0348-AA9A-6F92-FC48D9032E9A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43D75A-9139-CAB5-215C-4B9505BC29F6}"/>
              </a:ext>
            </a:extLst>
          </p:cNvPr>
          <p:cNvSpPr txBox="1"/>
          <p:nvPr/>
        </p:nvSpPr>
        <p:spPr>
          <a:xfrm>
            <a:off x="192707" y="281861"/>
            <a:ext cx="86641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รายละเอียดของชุดข้อมูลกอล์ฟดีบี </a:t>
            </a:r>
            <a:r>
              <a:rPr lang="en-US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3200" b="1" err="1">
                <a:latin typeface="TH SarabunPSK" panose="020B0500040200020003" pitchFamily="34" charset="-34"/>
                <a:cs typeface="TH SarabunPSK" panose="020B0500040200020003" pitchFamily="34" charset="-34"/>
              </a:rPr>
              <a:t>GolfDB</a:t>
            </a:r>
            <a:r>
              <a:rPr lang="en-US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TH" sz="32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22D0954-0519-3FD1-3E5D-ACFA7E37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5" y="2514407"/>
            <a:ext cx="7802629" cy="33344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0401B8-09C2-DD0C-03CF-78BA0F87C922}"/>
              </a:ext>
            </a:extLst>
          </p:cNvPr>
          <p:cNvSpPr txBox="1"/>
          <p:nvPr/>
        </p:nvSpPr>
        <p:spPr>
          <a:xfrm>
            <a:off x="1146737" y="1776087"/>
            <a:ext cx="6850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kern="1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รูปแบบของข้อมูล</a:t>
            </a:r>
            <a:r>
              <a:rPr lang="en-US" sz="2400" b="1" kern="10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:</a:t>
            </a:r>
            <a:r>
              <a:rPr lang="th-TH" sz="2400" b="1" kern="1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400" kern="10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แต่ละรูปแบบจะใช้วีดิทัศน์สำหรับการฝึกฝนและทดสอบต่างกัน</a:t>
            </a:r>
            <a:r>
              <a:rPr lang="en-TH" sz="240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07750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240A6A-27BB-E4C2-A948-496AA50B96C3}"/>
              </a:ext>
            </a:extLst>
          </p:cNvPr>
          <p:cNvSpPr/>
          <p:nvPr/>
        </p:nvSpPr>
        <p:spPr>
          <a:xfrm>
            <a:off x="405797" y="1901364"/>
            <a:ext cx="6565153" cy="970928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BFDAE-F04A-FBA3-4828-96E8658D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14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8E1573-5618-1FC9-9D26-600669835330}"/>
              </a:ext>
            </a:extLst>
          </p:cNvPr>
          <p:cNvSpPr/>
          <p:nvPr/>
        </p:nvSpPr>
        <p:spPr>
          <a:xfrm>
            <a:off x="2332227" y="59606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E9E9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GolfDB Dataset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41C5C0-1490-F805-7DCF-0549F0E44736}"/>
              </a:ext>
            </a:extLst>
          </p:cNvPr>
          <p:cNvSpPr/>
          <p:nvPr/>
        </p:nvSpPr>
        <p:spPr>
          <a:xfrm>
            <a:off x="2332224" y="2028158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9CA8F7-8E76-E036-A48C-A6C47D85CD33}"/>
              </a:ext>
            </a:extLst>
          </p:cNvPr>
          <p:cNvSpPr/>
          <p:nvPr/>
        </p:nvSpPr>
        <p:spPr>
          <a:xfrm>
            <a:off x="2332224" y="3300833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967761A-1B9C-5188-DBDE-D994DA0463A0}"/>
              </a:ext>
            </a:extLst>
          </p:cNvPr>
          <p:cNvSpPr/>
          <p:nvPr/>
        </p:nvSpPr>
        <p:spPr>
          <a:xfrm>
            <a:off x="2347353" y="458553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6FDAF4">
              <a:alpha val="2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Template Matching Algorithm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03A550-567E-1461-E7F7-BE87E3525BCF}"/>
              </a:ext>
            </a:extLst>
          </p:cNvPr>
          <p:cNvSpPr/>
          <p:nvPr/>
        </p:nvSpPr>
        <p:spPr>
          <a:xfrm>
            <a:off x="4709665" y="2028157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689E4-E7AB-BAB5-8D3C-CFB23BAA327C}"/>
              </a:ext>
            </a:extLst>
          </p:cNvPr>
          <p:cNvSpPr/>
          <p:nvPr/>
        </p:nvSpPr>
        <p:spPr>
          <a:xfrm>
            <a:off x="4709665" y="3304156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DC4291-E128-9AE1-3EF5-D7AF0310C55B}"/>
              </a:ext>
            </a:extLst>
          </p:cNvPr>
          <p:cNvSpPr/>
          <p:nvPr/>
        </p:nvSpPr>
        <p:spPr>
          <a:xfrm>
            <a:off x="2833799" y="1392679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E7099AB-57EE-0992-1FBD-6291EA7DC502}"/>
              </a:ext>
            </a:extLst>
          </p:cNvPr>
          <p:cNvSpPr/>
          <p:nvPr/>
        </p:nvSpPr>
        <p:spPr>
          <a:xfrm>
            <a:off x="5211241" y="1389701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8F852-84F0-E7DD-CD04-72B87E2D6954}"/>
              </a:ext>
            </a:extLst>
          </p:cNvPr>
          <p:cNvCxnSpPr>
            <a:stCxn id="10" idx="2"/>
          </p:cNvCxnSpPr>
          <p:nvPr/>
        </p:nvCxnSpPr>
        <p:spPr>
          <a:xfrm flipH="1">
            <a:off x="3375715" y="3881746"/>
            <a:ext cx="1" cy="70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C62158-CA91-A9BD-8C49-FE96FD0616F0}"/>
              </a:ext>
            </a:extLst>
          </p:cNvPr>
          <p:cNvCxnSpPr>
            <a:stCxn id="18" idx="2"/>
          </p:cNvCxnSpPr>
          <p:nvPr/>
        </p:nvCxnSpPr>
        <p:spPr>
          <a:xfrm>
            <a:off x="5753157" y="3885069"/>
            <a:ext cx="0" cy="700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0FE123-053A-0670-4EFB-36E68734EA0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375716" y="2609071"/>
            <a:ext cx="0" cy="691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518C6D-E68E-2AEA-9E0F-76EEC64742E9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753157" y="2609070"/>
            <a:ext cx="0" cy="695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398363-1A03-2F0E-A0D2-E4D8C401B051}"/>
              </a:ext>
            </a:extLst>
          </p:cNvPr>
          <p:cNvCxnSpPr>
            <a:stCxn id="41" idx="2"/>
            <a:endCxn id="9" idx="0"/>
          </p:cNvCxnSpPr>
          <p:nvPr/>
        </p:nvCxnSpPr>
        <p:spPr>
          <a:xfrm>
            <a:off x="3375716" y="1812456"/>
            <a:ext cx="0" cy="215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65A3ED-5811-52F7-4450-D95B37107702}"/>
              </a:ext>
            </a:extLst>
          </p:cNvPr>
          <p:cNvCxnSpPr>
            <a:stCxn id="42" idx="2"/>
            <a:endCxn id="17" idx="0"/>
          </p:cNvCxnSpPr>
          <p:nvPr/>
        </p:nvCxnSpPr>
        <p:spPr>
          <a:xfrm flipH="1">
            <a:off x="5753157" y="1809478"/>
            <a:ext cx="1" cy="218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2202B1-D9DF-4199-16A7-E25E89967147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3375715" y="1171022"/>
            <a:ext cx="1" cy="221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29263E-DA71-DC53-0540-B3B1A76FB7B0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5753157" y="1171022"/>
            <a:ext cx="1" cy="218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F0BC45-3027-F797-75B4-85D406681055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flipH="1">
            <a:off x="4419208" y="2318614"/>
            <a:ext cx="290457" cy="1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E05B23-281F-79B9-4E52-AC608695A56D}"/>
              </a:ext>
            </a:extLst>
          </p:cNvPr>
          <p:cNvSpPr/>
          <p:nvPr/>
        </p:nvSpPr>
        <p:spPr>
          <a:xfrm>
            <a:off x="2798283" y="5471887"/>
            <a:ext cx="3496791" cy="790049"/>
          </a:xfrm>
          <a:prstGeom prst="roundRect">
            <a:avLst>
              <a:gd name="adj" fmla="val 0"/>
            </a:avLst>
          </a:prstGeom>
          <a:solidFill>
            <a:srgbClr val="C00000">
              <a:alpha val="2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Cosine Similarity Score Comparison [%]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2993DE-8FE6-FE73-E885-F70F9D44ACA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546679" y="5174135"/>
            <a:ext cx="0" cy="29775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E489EA-3F25-1517-CDBC-37187A58E408}"/>
              </a:ext>
            </a:extLst>
          </p:cNvPr>
          <p:cNvSpPr/>
          <p:nvPr/>
        </p:nvSpPr>
        <p:spPr>
          <a:xfrm>
            <a:off x="591387" y="2001603"/>
            <a:ext cx="1289925" cy="580913"/>
          </a:xfrm>
          <a:prstGeom prst="roundRect">
            <a:avLst>
              <a:gd name="adj" fmla="val 0"/>
            </a:avLst>
          </a:prstGeom>
          <a:solidFill>
            <a:srgbClr val="F9F1EE"/>
          </a:solidFill>
          <a:ln>
            <a:solidFill>
              <a:srgbClr val="945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SwingNet Retraining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2A4DC4-9BA2-1141-94AF-A6BF0D329069}"/>
              </a:ext>
            </a:extLst>
          </p:cNvPr>
          <p:cNvCxnSpPr>
            <a:cxnSpLocks/>
          </p:cNvCxnSpPr>
          <p:nvPr/>
        </p:nvCxnSpPr>
        <p:spPr>
          <a:xfrm flipH="1">
            <a:off x="1890153" y="2311172"/>
            <a:ext cx="442071" cy="0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103721C-E882-3D43-019E-C57245144F56}"/>
              </a:ext>
            </a:extLst>
          </p:cNvPr>
          <p:cNvSpPr/>
          <p:nvPr/>
        </p:nvSpPr>
        <p:spPr>
          <a:xfrm>
            <a:off x="7175226" y="2115365"/>
            <a:ext cx="542925" cy="542925"/>
          </a:xfrm>
          <a:prstGeom prst="ellipse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4665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F9D785-ABE4-B4C9-FBE2-6851B06A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15</a:t>
            </a:fld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DB83C-79EC-CBE3-9ACC-AB3FEF2D93D5}"/>
              </a:ext>
            </a:extLst>
          </p:cNvPr>
          <p:cNvSpPr txBox="1"/>
          <p:nvPr/>
        </p:nvSpPr>
        <p:spPr>
          <a:xfrm>
            <a:off x="564777" y="2305615"/>
            <a:ext cx="80144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2.1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ภาพรวมของแบบจำลองสวิงเน็ต 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(SwingNet)</a:t>
            </a:r>
            <a:endParaRPr lang="th-TH" sz="2800" b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2.2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วิธีการประเมินประสิทธิภาพของแบบจำลองสวิงเน็ต</a:t>
            </a:r>
          </a:p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2.3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การทดสอบประสิทธิภาพของแบบจำลองสวิงเน็ตให้ได้ผลใกล้เคียงกับงานวิจัย</a:t>
            </a:r>
          </a:p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2.4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การปรับปรุงประสิทธิภาพของแบบจำลองสวิงเน็ตให้ได้ผลสูงกว่างานวิจัย</a:t>
            </a:r>
          </a:p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2.5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ผลลัพธ์ของแบบจำลองสวิงเน็ต</a:t>
            </a:r>
          </a:p>
        </p:txBody>
      </p:sp>
      <p:sp>
        <p:nvSpPr>
          <p:cNvPr id="7" name="Google Shape;199;p31">
            <a:extLst>
              <a:ext uri="{FF2B5EF4-FFF2-40B4-BE49-F238E27FC236}">
                <a16:creationId xmlns:a16="http://schemas.microsoft.com/office/drawing/2014/main" id="{CBB4E0F9-3492-F365-2974-2F92FB3F3E47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120262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F9D785-ABE4-B4C9-FBE2-6851B06A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16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479B6-AA11-4595-68AF-6A0F27600CE6}"/>
              </a:ext>
            </a:extLst>
          </p:cNvPr>
          <p:cNvSpPr txBox="1"/>
          <p:nvPr/>
        </p:nvSpPr>
        <p:spPr>
          <a:xfrm>
            <a:off x="213721" y="150632"/>
            <a:ext cx="4853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2.1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 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(SwingNet)</a:t>
            </a:r>
            <a:endParaRPr lang="en-TH" sz="2800" b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Google Shape;191;p31">
            <a:extLst>
              <a:ext uri="{FF2B5EF4-FFF2-40B4-BE49-F238E27FC236}">
                <a16:creationId xmlns:a16="http://schemas.microsoft.com/office/drawing/2014/main" id="{0639BAE0-4CB6-4CE5-6786-3E638DDC40A6}"/>
              </a:ext>
            </a:extLst>
          </p:cNvPr>
          <p:cNvSpPr txBox="1"/>
          <p:nvPr/>
        </p:nvSpPr>
        <p:spPr>
          <a:xfrm>
            <a:off x="3998698" y="155377"/>
            <a:ext cx="4414294" cy="430857"/>
          </a:xfrm>
          <a:prstGeom prst="rect">
            <a:avLst/>
          </a:prstGeom>
          <a:solidFill>
            <a:srgbClr val="C00000">
              <a:alpha val="21961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6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= </a:t>
            </a:r>
            <a:r>
              <a:rPr lang="th-TH" sz="16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วิเคราะห์ลำดับการสวิงกอล์ฟเพื่อตรวจจับท่าทั้ง </a:t>
            </a:r>
            <a:r>
              <a:rPr lang="en-US" sz="16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8</a:t>
            </a:r>
            <a:endParaRPr lang="en" sz="16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</a:endParaRPr>
          </a:p>
        </p:txBody>
      </p:sp>
      <p:sp>
        <p:nvSpPr>
          <p:cNvPr id="34" name="Google Shape;192;p31">
            <a:extLst>
              <a:ext uri="{FF2B5EF4-FFF2-40B4-BE49-F238E27FC236}">
                <a16:creationId xmlns:a16="http://schemas.microsoft.com/office/drawing/2014/main" id="{BD791258-4C62-1C8E-F2EE-AC4F6BE115CC}"/>
              </a:ext>
            </a:extLst>
          </p:cNvPr>
          <p:cNvSpPr txBox="1"/>
          <p:nvPr/>
        </p:nvSpPr>
        <p:spPr>
          <a:xfrm>
            <a:off x="788474" y="4228628"/>
            <a:ext cx="469567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ลำดับเฟรมที่ระบุท่าทั้ง </a:t>
            </a:r>
            <a:r>
              <a:rPr lang="en-US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8 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ในวีดิทัศน์พร้อมกับค่า</a:t>
            </a:r>
            <a:r>
              <a:rPr lang="en" sz="14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ความ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เชื่อมั่น </a:t>
            </a:r>
            <a:r>
              <a:rPr lang="en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(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สูงสุด) ของท่า </a:t>
            </a:r>
            <a:r>
              <a:rPr lang="en-US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(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เฟรม</a:t>
            </a:r>
            <a:r>
              <a:rPr lang="en-US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) 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นั้น</a:t>
            </a:r>
            <a:r>
              <a:rPr lang="en-US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ๆ</a:t>
            </a:r>
            <a:endParaRPr sz="14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9E4B96E-EB50-8EA1-17C9-8AC8EB7FDA43}"/>
              </a:ext>
            </a:extLst>
          </p:cNvPr>
          <p:cNvSpPr/>
          <p:nvPr/>
        </p:nvSpPr>
        <p:spPr>
          <a:xfrm>
            <a:off x="1107263" y="1771703"/>
            <a:ext cx="4058096" cy="460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รูปภาพอาร์จีบ</a:t>
            </a:r>
            <a:r>
              <a:rPr lang="th-TH" sz="14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ี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(</a:t>
            </a:r>
            <a:r>
              <a:rPr lang="en-US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RGB) 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จำนวนเท่ากับจำนวนเฟรมของวีดิทัศน์</a:t>
            </a:r>
            <a:endParaRPr lang="th-TH" sz="1000" b="1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C586F9B-FB32-00F7-B478-2D13E5198FCB}"/>
              </a:ext>
            </a:extLst>
          </p:cNvPr>
          <p:cNvCxnSpPr>
            <a:cxnSpLocks/>
          </p:cNvCxnSpPr>
          <p:nvPr/>
        </p:nvCxnSpPr>
        <p:spPr>
          <a:xfrm>
            <a:off x="3136311" y="2096367"/>
            <a:ext cx="0" cy="188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180A65D-F4C3-C611-12C5-B0FA918132EF}"/>
              </a:ext>
            </a:extLst>
          </p:cNvPr>
          <p:cNvSpPr/>
          <p:nvPr/>
        </p:nvSpPr>
        <p:spPr>
          <a:xfrm>
            <a:off x="1558178" y="2285290"/>
            <a:ext cx="3078080" cy="3098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แบบจำลองโม</a:t>
            </a:r>
            <a:r>
              <a:rPr lang="th-TH" sz="14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ไบล์เน็ตวี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2 (</a:t>
            </a:r>
            <a:r>
              <a:rPr lang="en-US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MobileNetV2)</a:t>
            </a:r>
            <a:endParaRPr lang="en-US" sz="1400" b="1">
              <a:latin typeface="TH SarabunPSK" panose="020B0500040200020003" pitchFamily="34" charset="-34"/>
              <a:ea typeface="Times New Roman"/>
              <a:cs typeface="TH SarabunPSK" panose="020B0500040200020003" pitchFamily="34" charset="-34"/>
              <a:sym typeface="Times New Roman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6ADAFF-731B-3A9E-8056-3E45DB87454F}"/>
              </a:ext>
            </a:extLst>
          </p:cNvPr>
          <p:cNvCxnSpPr>
            <a:cxnSpLocks/>
          </p:cNvCxnSpPr>
          <p:nvPr/>
        </p:nvCxnSpPr>
        <p:spPr>
          <a:xfrm>
            <a:off x="3136311" y="2599710"/>
            <a:ext cx="0" cy="188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82F2F72-2EA8-9299-34D3-EFB3C624BE2E}"/>
              </a:ext>
            </a:extLst>
          </p:cNvPr>
          <p:cNvSpPr/>
          <p:nvPr/>
        </p:nvSpPr>
        <p:spPr>
          <a:xfrm>
            <a:off x="781478" y="2789215"/>
            <a:ext cx="4709665" cy="3098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โครงข่ายประสาทความจำระยะสั้นระยะยาวสองทิศทาง </a:t>
            </a:r>
            <a:r>
              <a:rPr lang="en-US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N 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ชั้น (</a:t>
            </a:r>
            <a:r>
              <a:rPr lang="en-US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N-layer Bidirectional LSTM)</a:t>
            </a:r>
            <a:endParaRPr lang="en-US" sz="1050" b="1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DF89C0-3E87-EA2A-CE45-095E328EC15F}"/>
              </a:ext>
            </a:extLst>
          </p:cNvPr>
          <p:cNvCxnSpPr>
            <a:cxnSpLocks/>
          </p:cNvCxnSpPr>
          <p:nvPr/>
        </p:nvCxnSpPr>
        <p:spPr>
          <a:xfrm>
            <a:off x="3136311" y="3107605"/>
            <a:ext cx="0" cy="188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BCFE6D1-9EA4-0C6C-12A7-0EF0570C4E7D}"/>
              </a:ext>
            </a:extLst>
          </p:cNvPr>
          <p:cNvSpPr/>
          <p:nvPr/>
        </p:nvSpPr>
        <p:spPr>
          <a:xfrm>
            <a:off x="1558179" y="3296528"/>
            <a:ext cx="3078079" cy="3098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ชั้นเชื่อมโยงแบบสมบูรณ์ (</a:t>
            </a:r>
            <a:r>
              <a:rPr lang="en-US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Fully-connected Layer)</a:t>
            </a:r>
            <a:endParaRPr lang="en-US" sz="1000" b="1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1B5EDE-42AE-852E-CD28-BAF246F500FD}"/>
              </a:ext>
            </a:extLst>
          </p:cNvPr>
          <p:cNvCxnSpPr>
            <a:cxnSpLocks/>
          </p:cNvCxnSpPr>
          <p:nvPr/>
        </p:nvCxnSpPr>
        <p:spPr>
          <a:xfrm>
            <a:off x="3136311" y="3612079"/>
            <a:ext cx="0" cy="188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5058F20-30B1-846C-9125-94C82622A45B}"/>
              </a:ext>
            </a:extLst>
          </p:cNvPr>
          <p:cNvSpPr/>
          <p:nvPr/>
        </p:nvSpPr>
        <p:spPr>
          <a:xfrm>
            <a:off x="1558180" y="3801002"/>
            <a:ext cx="3078079" cy="3098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ฟังก์ชันซอ</a:t>
            </a:r>
            <a:r>
              <a:rPr lang="th-TH" sz="14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ฟต์แ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มก</a:t>
            </a:r>
            <a:r>
              <a:rPr lang="th-TH" sz="14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ซ์</a:t>
            </a:r>
            <a:r>
              <a:rPr lang="th-TH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(</a:t>
            </a:r>
            <a:r>
              <a:rPr lang="en-US" sz="14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Softmax</a:t>
            </a:r>
            <a:r>
              <a:rPr lang="en-US" sz="1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)</a:t>
            </a:r>
            <a:endParaRPr lang="en-US" sz="1100" b="1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F5A8CA-3DD2-27FF-662E-6D999316DAE1}"/>
              </a:ext>
            </a:extLst>
          </p:cNvPr>
          <p:cNvCxnSpPr>
            <a:cxnSpLocks/>
          </p:cNvCxnSpPr>
          <p:nvPr/>
        </p:nvCxnSpPr>
        <p:spPr>
          <a:xfrm>
            <a:off x="3136311" y="4119876"/>
            <a:ext cx="0" cy="188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F48A4C7-F84A-9CEF-6986-567E7C0D2C74}"/>
              </a:ext>
            </a:extLst>
          </p:cNvPr>
          <p:cNvSpPr/>
          <p:nvPr/>
        </p:nvSpPr>
        <p:spPr>
          <a:xfrm>
            <a:off x="1558180" y="4704659"/>
            <a:ext cx="3078078" cy="3098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th-TH" sz="14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โปรแกรมการสกัดเฟรมท่าทั้ง </a:t>
            </a:r>
            <a:r>
              <a:rPr lang="en-US" sz="14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  <a:r>
              <a:rPr lang="th-TH" sz="14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จากวีดิทัศน์</a:t>
            </a:r>
            <a:endParaRPr lang="en-TH" sz="140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7420F6-3852-4BCC-30E6-1CC7A54F4A1B}"/>
              </a:ext>
            </a:extLst>
          </p:cNvPr>
          <p:cNvCxnSpPr>
            <a:cxnSpLocks/>
          </p:cNvCxnSpPr>
          <p:nvPr/>
        </p:nvCxnSpPr>
        <p:spPr>
          <a:xfrm>
            <a:off x="3138702" y="5020210"/>
            <a:ext cx="0" cy="2927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9DE781-90C7-FC38-1A53-215D2932D58C}"/>
              </a:ext>
            </a:extLst>
          </p:cNvPr>
          <p:cNvCxnSpPr>
            <a:cxnSpLocks/>
          </p:cNvCxnSpPr>
          <p:nvPr/>
        </p:nvCxnSpPr>
        <p:spPr>
          <a:xfrm>
            <a:off x="3136311" y="4515736"/>
            <a:ext cx="0" cy="188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F1C8DF3-6446-46FA-BEF9-7862EB6C388D}"/>
              </a:ext>
            </a:extLst>
          </p:cNvPr>
          <p:cNvCxnSpPr>
            <a:cxnSpLocks/>
          </p:cNvCxnSpPr>
          <p:nvPr/>
        </p:nvCxnSpPr>
        <p:spPr>
          <a:xfrm>
            <a:off x="3138721" y="1677241"/>
            <a:ext cx="0" cy="188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A person playing baseball&#10;&#10;Description automatically generated with medium confidence">
            <a:extLst>
              <a:ext uri="{FF2B5EF4-FFF2-40B4-BE49-F238E27FC236}">
                <a16:creationId xmlns:a16="http://schemas.microsoft.com/office/drawing/2014/main" id="{3DB825D6-A0D1-8670-E7D2-147CB9C0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52" b="16832"/>
          <a:stretch/>
        </p:blipFill>
        <p:spPr>
          <a:xfrm>
            <a:off x="2389598" y="744834"/>
            <a:ext cx="1493424" cy="942565"/>
          </a:xfrm>
          <a:prstGeom prst="rect">
            <a:avLst/>
          </a:prstGeom>
          <a:ln w="19050">
            <a:noFill/>
          </a:ln>
        </p:spPr>
      </p:pic>
      <p:pic>
        <p:nvPicPr>
          <p:cNvPr id="69" name="Picture 68" descr="A person playing golf&#10;&#10;Description automatically generated with medium confidence">
            <a:extLst>
              <a:ext uri="{FF2B5EF4-FFF2-40B4-BE49-F238E27FC236}">
                <a16:creationId xmlns:a16="http://schemas.microsoft.com/office/drawing/2014/main" id="{DA363F6D-DE0C-C6AA-FFE1-6253CEAB7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99" y="5321539"/>
            <a:ext cx="972000" cy="972000"/>
          </a:xfrm>
          <a:prstGeom prst="rect">
            <a:avLst/>
          </a:prstGeom>
        </p:spPr>
      </p:pic>
      <p:pic>
        <p:nvPicPr>
          <p:cNvPr id="71" name="Picture 70" descr="A picture containing text, athletic game, sport, tree&#10;&#10;Description automatically generated">
            <a:extLst>
              <a:ext uri="{FF2B5EF4-FFF2-40B4-BE49-F238E27FC236}">
                <a16:creationId xmlns:a16="http://schemas.microsoft.com/office/drawing/2014/main" id="{3D8410E8-03D8-8FFD-FDB5-E662E3EA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598" y="5317486"/>
            <a:ext cx="972000" cy="972000"/>
          </a:xfrm>
          <a:prstGeom prst="rect">
            <a:avLst/>
          </a:prstGeom>
        </p:spPr>
      </p:pic>
      <p:pic>
        <p:nvPicPr>
          <p:cNvPr id="73" name="Picture 72" descr="A person swinging a baseball bat&#10;&#10;Description automatically generated">
            <a:extLst>
              <a:ext uri="{FF2B5EF4-FFF2-40B4-BE49-F238E27FC236}">
                <a16:creationId xmlns:a16="http://schemas.microsoft.com/office/drawing/2014/main" id="{8973EEC9-45D3-E261-D753-3821307B6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497" y="5317486"/>
            <a:ext cx="972000" cy="972000"/>
          </a:xfrm>
          <a:prstGeom prst="rect">
            <a:avLst/>
          </a:prstGeom>
        </p:spPr>
      </p:pic>
      <p:pic>
        <p:nvPicPr>
          <p:cNvPr id="75" name="Picture 74" descr="A person swinging a golf club&#10;&#10;Description automatically generated">
            <a:extLst>
              <a:ext uri="{FF2B5EF4-FFF2-40B4-BE49-F238E27FC236}">
                <a16:creationId xmlns:a16="http://schemas.microsoft.com/office/drawing/2014/main" id="{41A80C14-52F7-0FCF-9D67-0773867CE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396" y="5317486"/>
            <a:ext cx="972000" cy="972000"/>
          </a:xfrm>
          <a:prstGeom prst="rect">
            <a:avLst/>
          </a:prstGeom>
        </p:spPr>
      </p:pic>
      <p:pic>
        <p:nvPicPr>
          <p:cNvPr id="77" name="Picture 76" descr="A person swinging a baseball bat&#10;&#10;Description automatically generated">
            <a:extLst>
              <a:ext uri="{FF2B5EF4-FFF2-40B4-BE49-F238E27FC236}">
                <a16:creationId xmlns:a16="http://schemas.microsoft.com/office/drawing/2014/main" id="{ED29A561-0E3E-8D8C-239B-A156698CC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295" y="5320960"/>
            <a:ext cx="972000" cy="972000"/>
          </a:xfrm>
          <a:prstGeom prst="rect">
            <a:avLst/>
          </a:prstGeom>
        </p:spPr>
      </p:pic>
      <p:pic>
        <p:nvPicPr>
          <p:cNvPr id="79" name="Picture 78" descr="A person playing golf&#10;&#10;Description automatically generated with medium confidence">
            <a:extLst>
              <a:ext uri="{FF2B5EF4-FFF2-40B4-BE49-F238E27FC236}">
                <a16:creationId xmlns:a16="http://schemas.microsoft.com/office/drawing/2014/main" id="{618E0FE4-A038-03A2-5A67-E607B6633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3194" y="5312973"/>
            <a:ext cx="972000" cy="972000"/>
          </a:xfrm>
          <a:prstGeom prst="rect">
            <a:avLst/>
          </a:prstGeom>
        </p:spPr>
      </p:pic>
      <p:pic>
        <p:nvPicPr>
          <p:cNvPr id="81" name="Picture 80" descr="A person swinging a golf club&#10;&#10;Description automatically generated">
            <a:extLst>
              <a:ext uri="{FF2B5EF4-FFF2-40B4-BE49-F238E27FC236}">
                <a16:creationId xmlns:a16="http://schemas.microsoft.com/office/drawing/2014/main" id="{766D5804-E92F-CEC3-8A78-BAC0864AED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7093" y="5320960"/>
            <a:ext cx="972000" cy="972000"/>
          </a:xfrm>
          <a:prstGeom prst="rect">
            <a:avLst/>
          </a:prstGeom>
        </p:spPr>
      </p:pic>
      <p:pic>
        <p:nvPicPr>
          <p:cNvPr id="83" name="Picture 82" descr="A person swinging a golf club&#10;&#10;Description automatically generated">
            <a:extLst>
              <a:ext uri="{FF2B5EF4-FFF2-40B4-BE49-F238E27FC236}">
                <a16:creationId xmlns:a16="http://schemas.microsoft.com/office/drawing/2014/main" id="{E0571BC4-0AE3-FEB0-8F6C-125B6A3EC7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992" y="5320960"/>
            <a:ext cx="972000" cy="972000"/>
          </a:xfrm>
          <a:prstGeom prst="rect">
            <a:avLst/>
          </a:prstGeom>
        </p:spPr>
      </p:pic>
      <p:sp>
        <p:nvSpPr>
          <p:cNvPr id="86" name="Google Shape;199;p31">
            <a:extLst>
              <a:ext uri="{FF2B5EF4-FFF2-40B4-BE49-F238E27FC236}">
                <a16:creationId xmlns:a16="http://schemas.microsoft.com/office/drawing/2014/main" id="{53C1369E-DEDD-DD54-2D51-B30FD2076AA0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pic>
        <p:nvPicPr>
          <p:cNvPr id="6" name="Picture 5" descr="A person playing golf&#10;&#10;Description automatically generated with medium confidence">
            <a:extLst>
              <a:ext uri="{FF2B5EF4-FFF2-40B4-BE49-F238E27FC236}">
                <a16:creationId xmlns:a16="http://schemas.microsoft.com/office/drawing/2014/main" id="{E81ED0B8-8C46-CDCE-EBE9-D69FB7E41E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382" y="2657406"/>
            <a:ext cx="2392786" cy="239278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91ECD1-C494-DDC2-0F4D-54CCECAC4B2C}"/>
              </a:ext>
            </a:extLst>
          </p:cNvPr>
          <p:cNvSpPr/>
          <p:nvPr/>
        </p:nvSpPr>
        <p:spPr>
          <a:xfrm>
            <a:off x="413699" y="6134871"/>
            <a:ext cx="972000" cy="282881"/>
          </a:xfrm>
          <a:prstGeom prst="roundRect">
            <a:avLst>
              <a:gd name="adj" fmla="val 0"/>
            </a:avLst>
          </a:prstGeom>
          <a:solidFill>
            <a:srgbClr val="7A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solidFill>
                  <a:schemeClr val="bg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Address</a:t>
            </a:r>
            <a:endParaRPr lang="th-TH" sz="1000" b="1">
              <a:solidFill>
                <a:schemeClr val="bg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CC67DB-1633-021E-F93B-DA98BBB05928}"/>
              </a:ext>
            </a:extLst>
          </p:cNvPr>
          <p:cNvSpPr/>
          <p:nvPr/>
        </p:nvSpPr>
        <p:spPr>
          <a:xfrm>
            <a:off x="1417598" y="6134870"/>
            <a:ext cx="972000" cy="282881"/>
          </a:xfrm>
          <a:prstGeom prst="roundRect">
            <a:avLst>
              <a:gd name="adj" fmla="val 0"/>
            </a:avLst>
          </a:prstGeom>
          <a:solidFill>
            <a:srgbClr val="7A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solidFill>
                  <a:schemeClr val="bg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Toe-up</a:t>
            </a:r>
            <a:endParaRPr lang="th-TH" sz="1000" b="1">
              <a:solidFill>
                <a:schemeClr val="bg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6F3DCE-0754-12EB-81C2-F327851B87D5}"/>
              </a:ext>
            </a:extLst>
          </p:cNvPr>
          <p:cNvSpPr/>
          <p:nvPr/>
        </p:nvSpPr>
        <p:spPr>
          <a:xfrm>
            <a:off x="2421497" y="6134870"/>
            <a:ext cx="972000" cy="282881"/>
          </a:xfrm>
          <a:prstGeom prst="roundRect">
            <a:avLst>
              <a:gd name="adj" fmla="val 0"/>
            </a:avLst>
          </a:prstGeom>
          <a:solidFill>
            <a:srgbClr val="7A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bg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Mid-backswing</a:t>
            </a:r>
            <a:endParaRPr lang="th-TH" sz="900" b="1">
              <a:solidFill>
                <a:schemeClr val="bg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CBB2FE-2702-20C9-21FC-FDA91E6A37FC}"/>
              </a:ext>
            </a:extLst>
          </p:cNvPr>
          <p:cNvSpPr/>
          <p:nvPr/>
        </p:nvSpPr>
        <p:spPr>
          <a:xfrm>
            <a:off x="3425396" y="6134870"/>
            <a:ext cx="972000" cy="282881"/>
          </a:xfrm>
          <a:prstGeom prst="roundRect">
            <a:avLst>
              <a:gd name="adj" fmla="val 0"/>
            </a:avLst>
          </a:prstGeom>
          <a:solidFill>
            <a:srgbClr val="7A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solidFill>
                  <a:schemeClr val="bg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Top</a:t>
            </a:r>
            <a:endParaRPr lang="th-TH" sz="1000" b="1">
              <a:solidFill>
                <a:schemeClr val="bg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B09255-3556-C380-BC8E-62E34DA3599C}"/>
              </a:ext>
            </a:extLst>
          </p:cNvPr>
          <p:cNvSpPr/>
          <p:nvPr/>
        </p:nvSpPr>
        <p:spPr>
          <a:xfrm>
            <a:off x="4430119" y="6134870"/>
            <a:ext cx="972000" cy="282881"/>
          </a:xfrm>
          <a:prstGeom prst="roundRect">
            <a:avLst>
              <a:gd name="adj" fmla="val 0"/>
            </a:avLst>
          </a:prstGeom>
          <a:solidFill>
            <a:srgbClr val="7A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bg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Mid-downswing</a:t>
            </a:r>
            <a:endParaRPr lang="th-TH" sz="900" b="1">
              <a:solidFill>
                <a:schemeClr val="bg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E8B9985-E389-29C5-F106-D3B081770E32}"/>
              </a:ext>
            </a:extLst>
          </p:cNvPr>
          <p:cNvSpPr/>
          <p:nvPr/>
        </p:nvSpPr>
        <p:spPr>
          <a:xfrm>
            <a:off x="5432370" y="6134870"/>
            <a:ext cx="972000" cy="282881"/>
          </a:xfrm>
          <a:prstGeom prst="roundRect">
            <a:avLst>
              <a:gd name="adj" fmla="val 0"/>
            </a:avLst>
          </a:prstGeom>
          <a:solidFill>
            <a:srgbClr val="7A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solidFill>
                  <a:schemeClr val="bg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Impact</a:t>
            </a:r>
            <a:endParaRPr lang="th-TH" sz="1000" b="1">
              <a:solidFill>
                <a:schemeClr val="bg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83E5D88-39BD-F24D-5CF3-D49D41FAC3AA}"/>
              </a:ext>
            </a:extLst>
          </p:cNvPr>
          <p:cNvSpPr/>
          <p:nvPr/>
        </p:nvSpPr>
        <p:spPr>
          <a:xfrm>
            <a:off x="7440168" y="6134870"/>
            <a:ext cx="972000" cy="282881"/>
          </a:xfrm>
          <a:prstGeom prst="roundRect">
            <a:avLst>
              <a:gd name="adj" fmla="val 0"/>
            </a:avLst>
          </a:prstGeom>
          <a:solidFill>
            <a:srgbClr val="7A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solidFill>
                  <a:schemeClr val="bg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Finish</a:t>
            </a:r>
            <a:endParaRPr lang="th-TH" sz="1000" b="1">
              <a:solidFill>
                <a:schemeClr val="bg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145E1C6-E2DF-9C38-28FE-C56F2DB69F47}"/>
              </a:ext>
            </a:extLst>
          </p:cNvPr>
          <p:cNvSpPr/>
          <p:nvPr/>
        </p:nvSpPr>
        <p:spPr>
          <a:xfrm>
            <a:off x="6437093" y="6134870"/>
            <a:ext cx="972000" cy="282881"/>
          </a:xfrm>
          <a:prstGeom prst="roundRect">
            <a:avLst>
              <a:gd name="adj" fmla="val 0"/>
            </a:avLst>
          </a:prstGeom>
          <a:solidFill>
            <a:srgbClr val="7A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bg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Mid-follow-through</a:t>
            </a:r>
            <a:endParaRPr lang="th-TH" sz="600" b="1">
              <a:solidFill>
                <a:schemeClr val="bg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293884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17</a:t>
            </a:fld>
            <a:endParaRPr lang="en-TH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C6421C54-A557-E365-5367-3857249A8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454735"/>
              </p:ext>
            </p:extLst>
          </p:nvPr>
        </p:nvGraphicFramePr>
        <p:xfrm>
          <a:off x="489429" y="1405769"/>
          <a:ext cx="8165141" cy="4270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0545">
                  <a:extLst>
                    <a:ext uri="{9D8B030D-6E8A-4147-A177-3AD203B41FA5}">
                      <a16:colId xmlns:a16="http://schemas.microsoft.com/office/drawing/2014/main" val="2485218680"/>
                    </a:ext>
                  </a:extLst>
                </a:gridCol>
                <a:gridCol w="1218675">
                  <a:extLst>
                    <a:ext uri="{9D8B030D-6E8A-4147-A177-3AD203B41FA5}">
                      <a16:colId xmlns:a16="http://schemas.microsoft.com/office/drawing/2014/main" val="2278795696"/>
                    </a:ext>
                  </a:extLst>
                </a:gridCol>
                <a:gridCol w="592201">
                  <a:extLst>
                    <a:ext uri="{9D8B030D-6E8A-4147-A177-3AD203B41FA5}">
                      <a16:colId xmlns:a16="http://schemas.microsoft.com/office/drawing/2014/main" val="1673032331"/>
                    </a:ext>
                  </a:extLst>
                </a:gridCol>
                <a:gridCol w="592201">
                  <a:extLst>
                    <a:ext uri="{9D8B030D-6E8A-4147-A177-3AD203B41FA5}">
                      <a16:colId xmlns:a16="http://schemas.microsoft.com/office/drawing/2014/main" val="1405271188"/>
                    </a:ext>
                  </a:extLst>
                </a:gridCol>
                <a:gridCol w="592201">
                  <a:extLst>
                    <a:ext uri="{9D8B030D-6E8A-4147-A177-3AD203B41FA5}">
                      <a16:colId xmlns:a16="http://schemas.microsoft.com/office/drawing/2014/main" val="2103269387"/>
                    </a:ext>
                  </a:extLst>
                </a:gridCol>
                <a:gridCol w="592201">
                  <a:extLst>
                    <a:ext uri="{9D8B030D-6E8A-4147-A177-3AD203B41FA5}">
                      <a16:colId xmlns:a16="http://schemas.microsoft.com/office/drawing/2014/main" val="4065070003"/>
                    </a:ext>
                  </a:extLst>
                </a:gridCol>
                <a:gridCol w="592201">
                  <a:extLst>
                    <a:ext uri="{9D8B030D-6E8A-4147-A177-3AD203B41FA5}">
                      <a16:colId xmlns:a16="http://schemas.microsoft.com/office/drawing/2014/main" val="1366152138"/>
                    </a:ext>
                  </a:extLst>
                </a:gridCol>
                <a:gridCol w="592201">
                  <a:extLst>
                    <a:ext uri="{9D8B030D-6E8A-4147-A177-3AD203B41FA5}">
                      <a16:colId xmlns:a16="http://schemas.microsoft.com/office/drawing/2014/main" val="1807262082"/>
                    </a:ext>
                  </a:extLst>
                </a:gridCol>
                <a:gridCol w="592201">
                  <a:extLst>
                    <a:ext uri="{9D8B030D-6E8A-4147-A177-3AD203B41FA5}">
                      <a16:colId xmlns:a16="http://schemas.microsoft.com/office/drawing/2014/main" val="2228507016"/>
                    </a:ext>
                  </a:extLst>
                </a:gridCol>
                <a:gridCol w="592201">
                  <a:extLst>
                    <a:ext uri="{9D8B030D-6E8A-4147-A177-3AD203B41FA5}">
                      <a16:colId xmlns:a16="http://schemas.microsoft.com/office/drawing/2014/main" val="19995692"/>
                    </a:ext>
                  </a:extLst>
                </a:gridCol>
                <a:gridCol w="1318313">
                  <a:extLst>
                    <a:ext uri="{9D8B030D-6E8A-4147-A177-3AD203B41FA5}">
                      <a16:colId xmlns:a16="http://schemas.microsoft.com/office/drawing/2014/main" val="3349731736"/>
                    </a:ext>
                  </a:extLst>
                </a:gridCol>
              </a:tblGrid>
              <a:tr h="397883">
                <a:tc rowSpan="2">
                  <a:txBody>
                    <a:bodyPr/>
                    <a:lstStyle/>
                    <a:p>
                      <a:pPr algn="ctr"/>
                      <a:r>
                        <a:rPr lang="th-TH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วีดีทัศน์</a:t>
                      </a:r>
                      <a:endParaRPr lang="en-US" sz="1600" b="1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ผลลัพธ์</a:t>
                      </a:r>
                      <a:endParaRPr lang="en-US" sz="1600" b="1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th-TH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เลขลำดับเฟรมที่ปรากฏท่าต่าง ๆ</a:t>
                      </a:r>
                      <a:endParaRPr lang="en-US" sz="1600" b="1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ตัวอย่าง</a:t>
                      </a:r>
                      <a:endParaRPr lang="en-US" sz="1600" b="1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141304"/>
                  </a:ext>
                </a:extLst>
              </a:tr>
              <a:tr h="397883">
                <a:tc vMerge="1">
                  <a:txBody>
                    <a:bodyPr/>
                    <a:lstStyle/>
                    <a:p>
                      <a:pPr algn="ctr"/>
                      <a:endParaRPr lang="en-US" sz="2000">
                        <a:latin typeface="TH SarabunPSK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000">
                        <a:latin typeface="TH SarabunPS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TU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MB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MFT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123512"/>
                  </a:ext>
                </a:extLst>
              </a:tr>
              <a:tr h="397883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(10.mp4)</a:t>
                      </a:r>
                    </a:p>
                    <a:p>
                      <a:pPr lvl="0" algn="ctr">
                        <a:buNone/>
                      </a:pP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ค่าจริง</a:t>
                      </a:r>
                    </a:p>
                    <a:p>
                      <a:pPr lvl="0" algn="ctr">
                        <a:buNone/>
                      </a:pP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 noProof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 noProof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 noProof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 noProof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rgbClr val="7973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515840"/>
                  </a:ext>
                </a:extLst>
              </a:tr>
              <a:tr h="397883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H SarabunPSK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ค่าทำนาย</a:t>
                      </a:r>
                    </a:p>
                    <a:p>
                      <a:pPr lvl="0" algn="ctr">
                        <a:buNone/>
                      </a:pP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292019"/>
                  </a:ext>
                </a:extLst>
              </a:tr>
              <a:tr h="397883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(29.mp4)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ค่าจริง</a:t>
                      </a: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lvl="0" algn="ctr">
                        <a:buNone/>
                      </a:pP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rgbClr val="7973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958566"/>
                  </a:ext>
                </a:extLst>
              </a:tr>
              <a:tr h="397883">
                <a:tc vMerge="1">
                  <a:txBody>
                    <a:bodyPr/>
                    <a:lstStyle/>
                    <a:p>
                      <a:pPr algn="ctr"/>
                      <a:endParaRPr lang="en-US" sz="2000">
                        <a:latin typeface="TH SarabunPSK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ค่าทำนาย</a:t>
                      </a: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lvl="0" algn="ctr">
                        <a:buNone/>
                      </a:pP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156173"/>
                  </a:ext>
                </a:extLst>
              </a:tr>
              <a:tr h="397883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(822.mp4)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ค่าจริง</a:t>
                      </a: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lvl="0" algn="ctr">
                        <a:buNone/>
                      </a:pP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211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229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237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246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254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257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277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rgbClr val="7973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975437"/>
                  </a:ext>
                </a:extLst>
              </a:tr>
              <a:tr h="397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h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ค่าทำนาย</a:t>
                      </a: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lvl="0" algn="ctr">
                        <a:buNone/>
                      </a:pPr>
                      <a:endParaRPr lang="en-US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230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237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248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254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256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273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134700"/>
                  </a:ext>
                </a:extLst>
              </a:tr>
            </a:tbl>
          </a:graphicData>
        </a:graphic>
      </p:graphicFrame>
      <p:pic>
        <p:nvPicPr>
          <p:cNvPr id="7" name="Picture 9">
            <a:extLst>
              <a:ext uri="{FF2B5EF4-FFF2-40B4-BE49-F238E27FC236}">
                <a16:creationId xmlns:a16="http://schemas.microsoft.com/office/drawing/2014/main" id="{72AC454E-D1B5-068D-6053-9B3F48AE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45" y="2261063"/>
            <a:ext cx="1025552" cy="995624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D7006AD2-0411-759C-62AE-8A6B5D558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845" y="3427894"/>
            <a:ext cx="1025552" cy="995969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3879FF5-153B-1A0D-52FA-8E6295941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100" y="4638851"/>
            <a:ext cx="1025552" cy="986932"/>
          </a:xfrm>
          <a:prstGeom prst="rect">
            <a:avLst/>
          </a:prstGeom>
        </p:spPr>
      </p:pic>
      <p:sp>
        <p:nvSpPr>
          <p:cNvPr id="4" name="Google Shape;199;p31">
            <a:extLst>
              <a:ext uri="{FF2B5EF4-FFF2-40B4-BE49-F238E27FC236}">
                <a16:creationId xmlns:a16="http://schemas.microsoft.com/office/drawing/2014/main" id="{AD325729-5527-ABFB-2407-4F562F0805C5}"/>
              </a:ext>
            </a:extLst>
          </p:cNvPr>
          <p:cNvSpPr txBox="1"/>
          <p:nvPr/>
        </p:nvSpPr>
        <p:spPr>
          <a:xfrm>
            <a:off x="0" y="6520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09C4D-00EA-26F2-D318-43A72BA30848}"/>
              </a:ext>
            </a:extLst>
          </p:cNvPr>
          <p:cNvSpPr txBox="1"/>
          <p:nvPr/>
        </p:nvSpPr>
        <p:spPr>
          <a:xfrm>
            <a:off x="471428" y="5895307"/>
            <a:ext cx="858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TH SarabunPSK"/>
                <a:cs typeface="TH SarabunPSK"/>
                <a:sym typeface="Sarabun"/>
              </a:rPr>
              <a:t>*</a:t>
            </a:r>
            <a:r>
              <a:rPr lang="th-TH">
                <a:latin typeface="TH SarabunPSK"/>
                <a:cs typeface="TH SarabunPSK"/>
                <a:sym typeface="Sarabun"/>
              </a:rPr>
              <a:t> วีดีโอต่อไปนี้อยู่ในชุดข้อมูลกอล์ฟดีบีแต่เป็นวีดีโอที่ถูกแยก (</a:t>
            </a:r>
            <a:r>
              <a:rPr lang="en-US">
                <a:latin typeface="TH SarabunPSK"/>
                <a:cs typeface="TH SarabunPSK"/>
                <a:sym typeface="Sarabun"/>
              </a:rPr>
              <a:t>split) </a:t>
            </a:r>
            <a:r>
              <a:rPr lang="th-TH">
                <a:latin typeface="TH SarabunPSK"/>
                <a:cs typeface="TH SarabunPSK"/>
                <a:sym typeface="Sarabun"/>
              </a:rPr>
              <a:t>มาเพื่อเป็นชุดข้อมูลทดสอบ (</a:t>
            </a:r>
            <a:r>
              <a:rPr lang="en-US">
                <a:latin typeface="TH SarabunPSK"/>
                <a:cs typeface="TH SarabunPSK"/>
                <a:sym typeface="Sarabun"/>
              </a:rPr>
              <a:t>testing data</a:t>
            </a:r>
            <a:r>
              <a:rPr lang="th-TH">
                <a:latin typeface="TH SarabunPSK"/>
                <a:cs typeface="TH SarabunPSK"/>
                <a:sym typeface="Sarabun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223B2-EF73-2462-60F6-153EBC13F70A}"/>
              </a:ext>
            </a:extLst>
          </p:cNvPr>
          <p:cNvSpPr txBox="1"/>
          <p:nvPr/>
        </p:nvSpPr>
        <p:spPr>
          <a:xfrm>
            <a:off x="350208" y="152379"/>
            <a:ext cx="6107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2.2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การประเมินประสิทธิภาพด้วยค่า </a:t>
            </a:r>
            <a:r>
              <a:rPr lang="en-US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PCE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AB17F-0B44-CAB0-BD70-CCC1DDB0FF51}"/>
              </a:ext>
            </a:extLst>
          </p:cNvPr>
          <p:cNvSpPr txBox="1"/>
          <p:nvPr/>
        </p:nvSpPr>
        <p:spPr>
          <a:xfrm>
            <a:off x="471428" y="812413"/>
            <a:ext cx="800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การคำนวณร้อยละความถูกต้องของเหตุการณ์ </a:t>
            </a:r>
            <a:r>
              <a:rPr lang="en-US" sz="2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(Percentage of Correct Events: PCE)</a:t>
            </a:r>
            <a:r>
              <a:rPr lang="th-TH" sz="2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916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18</a:t>
            </a:fld>
            <a:endParaRPr lang="en-T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C6421C54-A557-E365-5367-3857249A88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957681"/>
                  </p:ext>
                </p:extLst>
              </p:nvPr>
            </p:nvGraphicFramePr>
            <p:xfrm>
              <a:off x="1009365" y="1855154"/>
              <a:ext cx="6846828" cy="44190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0545">
                      <a:extLst>
                        <a:ext uri="{9D8B030D-6E8A-4147-A177-3AD203B41FA5}">
                          <a16:colId xmlns:a16="http://schemas.microsoft.com/office/drawing/2014/main" val="2485218680"/>
                        </a:ext>
                      </a:extLst>
                    </a:gridCol>
                    <a:gridCol w="1218675">
                      <a:extLst>
                        <a:ext uri="{9D8B030D-6E8A-4147-A177-3AD203B41FA5}">
                          <a16:colId xmlns:a16="http://schemas.microsoft.com/office/drawing/2014/main" val="2278795696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673032331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405271188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2103269387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4065070003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366152138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807262082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2228507016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9995692"/>
                        </a:ext>
                      </a:extLst>
                    </a:gridCol>
                  </a:tblGrid>
                  <a:tr h="39788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วีดีทัศน์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ผลลัพธ์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เลขลำดับเฟรมที่ปรากฏท่าต่าง ๆ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141304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A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TU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MFT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12351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(10.mp4)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ค่าจริง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 noProof="0">
                              <a:solidFill>
                                <a:srgbClr val="FF7E79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 noProof="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93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 noProof="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97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 noProof="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104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109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solidFill>
                                <a:srgbClr val="00B0F0"/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515840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ค่าทำนาย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92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97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104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109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143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292019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Angsana New" panose="02020603050405020304" pitchFamily="18" charset="-34"/>
                                    <a:cs typeface="TH Sarabun New" panose="020B0500040200020003" pitchFamily="34" charset="-34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TH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TH" sz="11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⌊"/>
                                            <m:endChr m:val="⌉"/>
                                            <m:ctrlPr>
                                              <a:rPr lang="en-TH" sz="11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TH" sz="11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1100" dirty="0" smtClean="0">
                                                    <a:solidFill>
                                                      <a:srgbClr val="0095F8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112 </m:t>
                                                </m:r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1100" kern="1200" noProof="0" smtClean="0">
                                                    <a:solidFill>
                                                      <a:srgbClr val="E96E58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80</m:t>
                                                </m:r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1100" kern="1200" noProof="0" dirty="0" smtClean="0">
                                                    <a:solidFill>
                                                      <a:srgbClr val="E96E58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 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1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30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lang="en-US" sz="1100" b="0" i="1">
                                            <a:latin typeface="Cambria Math" panose="02040503050406030204" pitchFamily="18" charset="0"/>
                                            <a:ea typeface="Angsana New" panose="02020603050405020304" pitchFamily="18" charset="-34"/>
                                            <a:cs typeface="TH Sarabun New" panose="020B0500040200020003" pitchFamily="34" charset="-34"/>
                                          </a:rPr>
                                          <m:t>, 1</m:t>
                                        </m:r>
                                      </m:e>
                                    </m:d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=1</m:t>
                                    </m:r>
                                    <m:r>
                                      <a:rPr lang="en-US" sz="1100" b="0" i="1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b="0">
                            <a:latin typeface="TH SarabunPSK" panose="020B0500040200020003" pitchFamily="34" charset="-34"/>
                            <a:cs typeface="TH Sarabun New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9094973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(29.mp4)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ค่าจริง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solidFill>
                                <a:srgbClr val="FF7E79"/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58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solidFill>
                                <a:srgbClr val="00B0F0"/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128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4958566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TH SarabunPSK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ค่าทำนาย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46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128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156173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ngsana New" panose="02020603050405020304" pitchFamily="18" charset="-34"/>
                                    <a:cs typeface="TH Sarabun New" panose="020B0500040200020003" pitchFamily="34" charset="-34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kumimoji="0" lang="en-TH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en-TH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⌊"/>
                                            <m:endChr m:val="⌉"/>
                                            <m:ctrlPr>
                                              <a:rPr kumimoji="0" lang="en-TH" sz="11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kumimoji="0" lang="en-TH" sz="11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kumimoji="0" lang="en-US" sz="1100" b="0" i="0" u="none" strike="noStrike" kern="1200" cap="none" spc="0" normalizeH="0" baseline="0" noProof="0" dirty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95F8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80 </m:t>
                                                </m:r>
                                                <m:r>
                                                  <a:rPr kumimoji="0" lang="en-US" sz="11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kumimoji="0" lang="en-US" sz="1100" b="0" i="0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E96E58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40</m:t>
                                                </m:r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kumimoji="0" lang="en-US" sz="1100" b="0" i="0" u="none" strike="noStrike" kern="1200" cap="none" spc="0" normalizeH="0" baseline="0" noProof="0" dirty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E96E58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 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kumimoji="0" lang="en-US" sz="1100" b="0" i="0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30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kumimoji="0" lang="en-US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Angsana New" panose="02020603050405020304" pitchFamily="18" charset="-34"/>
                                            <a:cs typeface="TH Sarabun New" panose="020B0500040200020003" pitchFamily="34" charset="-34"/>
                                          </a:rPr>
                                          <m:t>, 1</m:t>
                                        </m:r>
                                      </m:e>
                                    </m:d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=1</m:t>
                                    </m:r>
                                    <m:r>
                                      <a:rPr kumimoji="0" lang="en-US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H SarabunPSK" panose="020B0500040200020003" pitchFamily="34" charset="-34"/>
                            <a:ea typeface="+mn-ea"/>
                            <a:cs typeface="TH Sarabun New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80254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3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(822.mp4)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ค่าจริง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rgbClr val="FF7E79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211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229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237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246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rgbClr val="00B0F0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277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975437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ค่าทำนาย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210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230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237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248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256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273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7134700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ngsana New" panose="02020603050405020304" pitchFamily="18" charset="-34"/>
                                    <a:cs typeface="TH Sarabun New" panose="020B0500040200020003" pitchFamily="34" charset="-34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kumimoji="0" lang="en-TH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en-TH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⌊"/>
                                            <m:endChr m:val="⌉"/>
                                            <m:ctrlPr>
                                              <a:rPr kumimoji="0" lang="en-TH" sz="11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kumimoji="0" lang="en-TH" sz="11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kumimoji="0" lang="en-US" sz="1100" b="0" i="0" u="none" strike="noStrike" kern="1200" cap="none" spc="0" normalizeH="0" baseline="0" noProof="0" dirty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95F8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254 </m:t>
                                                </m:r>
                                                <m:r>
                                                  <a:rPr kumimoji="0" lang="en-US" sz="11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kumimoji="0" lang="en-US" sz="1100" b="0" i="0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E96E58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211</m:t>
                                                </m:r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kumimoji="0" lang="en-US" sz="1100" b="0" i="0" u="none" strike="noStrike" kern="1200" cap="none" spc="0" normalizeH="0" baseline="0" noProof="0" dirty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E96E58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 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kumimoji="0" lang="en-US" sz="1100" b="0" i="0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30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kumimoji="0" lang="en-US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Angsana New" panose="02020603050405020304" pitchFamily="18" charset="-34"/>
                                            <a:cs typeface="TH Sarabun New" panose="020B0500040200020003" pitchFamily="34" charset="-34"/>
                                          </a:rPr>
                                          <m:t>, 1</m:t>
                                        </m:r>
                                      </m:e>
                                    </m:d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=1</m:t>
                                    </m:r>
                                    <m:r>
                                      <a:rPr kumimoji="0" lang="en-US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H SarabunPSK" panose="020B0500040200020003" pitchFamily="34" charset="-34"/>
                            <a:ea typeface="+mn-ea"/>
                            <a:cs typeface="TH Sarabun New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1517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C6421C54-A557-E365-5367-3857249A88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957681"/>
                  </p:ext>
                </p:extLst>
              </p:nvPr>
            </p:nvGraphicFramePr>
            <p:xfrm>
              <a:off x="1009365" y="1855154"/>
              <a:ext cx="6846828" cy="476866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0545">
                      <a:extLst>
                        <a:ext uri="{9D8B030D-6E8A-4147-A177-3AD203B41FA5}">
                          <a16:colId xmlns:a16="http://schemas.microsoft.com/office/drawing/2014/main" val="2485218680"/>
                        </a:ext>
                      </a:extLst>
                    </a:gridCol>
                    <a:gridCol w="1218675">
                      <a:extLst>
                        <a:ext uri="{9D8B030D-6E8A-4147-A177-3AD203B41FA5}">
                          <a16:colId xmlns:a16="http://schemas.microsoft.com/office/drawing/2014/main" val="2278795696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673032331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405271188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2103269387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4065070003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366152138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807262082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2228507016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9995692"/>
                        </a:ext>
                      </a:extLst>
                    </a:gridCol>
                  </a:tblGrid>
                  <a:tr h="39788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วีดีทัศน์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ผลลัพธ์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เลขลำดับเฟรมที่ปรากฏท่าต่าง ๆ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141304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A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TU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MFT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12351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(10.mp4)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ค่าจริง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 noProof="0">
                              <a:solidFill>
                                <a:srgbClr val="FF7E79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 noProof="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93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 noProof="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97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 noProof="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104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109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solidFill>
                                <a:srgbClr val="00B0F0"/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515840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ค่าทำนาย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92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97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104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109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143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292019"/>
                      </a:ext>
                    </a:extLst>
                  </a:tr>
                  <a:tr h="46812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031" t="-379221" r="-204" b="-54155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9094973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(29.mp4)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ค่าจริง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solidFill>
                                <a:srgbClr val="FF7E79"/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58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solidFill>
                                <a:srgbClr val="00B0F0"/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128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4958566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TH SarabunPSK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ค่าทำนาย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46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128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156173"/>
                      </a:ext>
                    </a:extLst>
                  </a:tr>
                  <a:tr h="46812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031" t="-657895" r="-204" b="-27631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80254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3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(822.mp4)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ค่าจริง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rgbClr val="FF7E79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211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229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237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246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rgbClr val="00B0F0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277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975437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ค่าทำนาย</a:t>
                          </a: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210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230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237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248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256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273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7134700"/>
                      </a:ext>
                    </a:extLst>
                  </a:tr>
                  <a:tr h="46812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031" t="-918182" r="-204" b="-25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1517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Google Shape;199;p31">
            <a:extLst>
              <a:ext uri="{FF2B5EF4-FFF2-40B4-BE49-F238E27FC236}">
                <a16:creationId xmlns:a16="http://schemas.microsoft.com/office/drawing/2014/main" id="{AD325729-5527-ABFB-2407-4F562F0805C5}"/>
              </a:ext>
            </a:extLst>
          </p:cNvPr>
          <p:cNvSpPr txBox="1"/>
          <p:nvPr/>
        </p:nvSpPr>
        <p:spPr>
          <a:xfrm>
            <a:off x="0" y="6520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0DDE0E-EF6C-C5FA-745F-915974C87AFB}"/>
                  </a:ext>
                </a:extLst>
              </p:cNvPr>
              <p:cNvSpPr txBox="1"/>
              <p:nvPr/>
            </p:nvSpPr>
            <p:spPr>
              <a:xfrm>
                <a:off x="882125" y="835771"/>
                <a:ext cx="6975749" cy="859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/>
                <a:r>
                  <a:rPr lang="th-TH">
                    <a:latin typeface="TH SarabunPSK" panose="020B0500040200020003" pitchFamily="34" charset="-34"/>
                    <a:ea typeface="Angsana New" panose="02020603050405020304" pitchFamily="18" charset="-34"/>
                    <a:cs typeface="TH SarabunPSK" panose="020B0500040200020003" pitchFamily="34" charset="-34"/>
                  </a:rPr>
                  <a:t>ค่าที่ยอมรับได้ของผลต่างระหว่างหมายเลขของเฟรมที่ได้จาก</a:t>
                </a:r>
                <a:r>
                  <a:rPr lang="th-TH" err="1">
                    <a:latin typeface="TH SarabunPSK" panose="020B0500040200020003" pitchFamily="34" charset="-34"/>
                    <a:ea typeface="Angsana New" panose="02020603050405020304" pitchFamily="18" charset="-34"/>
                    <a:cs typeface="TH SarabunPSK" panose="020B0500040200020003" pitchFamily="34" charset="-34"/>
                  </a:rPr>
                  <a:t>การทำ</a:t>
                </a:r>
                <a:r>
                  <a:rPr lang="th-TH">
                    <a:latin typeface="TH SarabunPSK" panose="020B0500040200020003" pitchFamily="34" charset="-34"/>
                    <a:ea typeface="Angsana New" panose="02020603050405020304" pitchFamily="18" charset="-34"/>
                    <a:cs typeface="TH SarabunPSK" panose="020B0500040200020003" pitchFamily="34" charset="-34"/>
                  </a:rPr>
                  <a:t>นายและหมายเลขของเฟรมจริง </a:t>
                </a:r>
                <a:r>
                  <a:rPr lang="en-US">
                    <a:latin typeface="TH SarabunPSK" panose="020B0500040200020003" pitchFamily="34" charset="-34"/>
                    <a:ea typeface="Angsana New" panose="02020603050405020304" pitchFamily="18" charset="-34"/>
                    <a:cs typeface="TH SarabunPSK" panose="020B0500040200020003" pitchFamily="34" charset="-34"/>
                  </a:rPr>
                  <a:t>(Tolerance): </a:t>
                </a:r>
                <a:endParaRPr lang="en-US" i="1">
                  <a:latin typeface="Cambria Math" panose="02040503050406030204" pitchFamily="18" charset="0"/>
                  <a:ea typeface="Angsana New" panose="02020603050405020304" pitchFamily="18" charset="-34"/>
                  <a:cs typeface="TH Sarabun New" panose="020B0500040200020003" pitchFamily="34" charset="-34"/>
                </a:endParaRPr>
              </a:p>
              <a:p>
                <a:pPr algn="thaiDi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Angsana New" panose="02020603050405020304" pitchFamily="18" charset="-34"/>
                          <a:cs typeface="TH Sarabun New" panose="020B0500040200020003" pitchFamily="34" charset="-34"/>
                        </a:rPr>
                        <m:t>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Angsana New" panose="02020603050405020304" pitchFamily="18" charset="-34"/>
                          <a:cs typeface="TH Sarabun New" panose="020B0500040200020003" pitchFamily="34" charset="-34"/>
                        </a:rPr>
                        <m:t>=</m:t>
                      </m:r>
                      <m:func>
                        <m:funcPr>
                          <m:ctrlPr>
                            <a:rPr lang="en-TH" sz="14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TH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⌉"/>
                                  <m:ctrlPr>
                                    <a:rPr lang="en-TH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TH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en-US" sz="1400" dirty="0">
                                          <a:latin typeface="TH SarabunPSK" panose="020B0500040200020003" pitchFamily="34" charset="-34"/>
                                          <a:cs typeface="TH SarabunPSK" panose="020B0500040200020003" pitchFamily="34" charset="-34"/>
                                        </a:rPr>
                                        <m:t>จำนวนเฟรม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th-TH" sz="1400" b="0" i="0" dirty="0" smtClean="0">
                                          <a:latin typeface="TH SarabunPSK" panose="020B0500040200020003" pitchFamily="34" charset="-34"/>
                                          <a:cs typeface="TH SarabunPSK" panose="020B0500040200020003" pitchFamily="34" charset="-34"/>
                                        </a:rPr>
                                        <m:t>จริง ๆ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400" dirty="0">
                                          <a:latin typeface="TH SarabunPSK" panose="020B0500040200020003" pitchFamily="34" charset="-34"/>
                                          <a:cs typeface="TH SarabunPSK" panose="020B0500040200020003" pitchFamily="34" charset="-34"/>
                                        </a:rPr>
                                        <m:t>ตั้งแต่ท่าแอดเดรสถึงท่าอิมแพก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th-TH" sz="1400" dirty="0">
                                          <a:latin typeface="TH SarabunPSK" panose="020B0500040200020003" pitchFamily="34" charset="-34"/>
                                          <a:cs typeface="TH SarabunPSK" panose="020B0500040200020003" pitchFamily="34" charset="-34"/>
                                        </a:rPr>
                                        <m:t>ต์</m:t>
                                      </m:r>
                                    </m:num>
                                    <m:den>
                                      <m:r>
                                        <a:rPr lang="th-TH" sz="1400" b="0" i="0" smtClean="0">
                                          <a:latin typeface="Cambria Math" panose="02040503050406030204" pitchFamily="18" charset="0"/>
                                          <a:cs typeface="TH Sarabun New" panose="020B0500040200020003" pitchFamily="34" charset="-34"/>
                                        </a:rPr>
                                        <m:t>อัตราเฟรม</m:t>
                                      </m:r>
                                      <m:r>
                                        <a:rPr lang="th-TH" sz="1400" b="0" i="0" smtClean="0">
                                          <a:latin typeface="Cambria Math" panose="02040503050406030204" pitchFamily="18" charset="0"/>
                                          <a:cs typeface="TH Sarabun New" panose="020B0500040200020003" pitchFamily="34" charset="-34"/>
                                        </a:rPr>
                                        <m:t> 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>
                                          <a:latin typeface="Cambria Math" panose="02040503050406030204" pitchFamily="18" charset="0"/>
                                          <a:ea typeface="Angsana New" panose="02020603050405020304" pitchFamily="18" charset="-34"/>
                                          <a:cs typeface="TH Sarabun New" panose="020B0500040200020003" pitchFamily="34" charset="-34"/>
                                        </a:rPr>
                                        <m:t>f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ea typeface="Angsana New" panose="02020603050405020304" pitchFamily="18" charset="-34"/>
                                          <a:cs typeface="TH Sarabun New" panose="020B0500040200020003" pitchFamily="34" charset="-34"/>
                                        </a:rPr>
                                        <m:t>rame</m:t>
                                      </m:r>
                                      <m: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ea typeface="Angsana New" panose="02020603050405020304" pitchFamily="18" charset="-34"/>
                                          <a:cs typeface="TH Sarabun New" panose="020B0500040200020003" pitchFamily="34" charset="-34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ea typeface="Angsana New" panose="02020603050405020304" pitchFamily="18" charset="-34"/>
                                          <a:cs typeface="TH Sarabun New" panose="020B0500040200020003" pitchFamily="34" charset="-34"/>
                                        </a:rPr>
                                        <m:t>rate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Angsana New" panose="02020603050405020304" pitchFamily="18" charset="-34"/>
                                          <a:cs typeface="TH Sarabun New" panose="020B0500040200020003" pitchFamily="34" charset="-34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Angsana New" panose="02020603050405020304" pitchFamily="18" charset="-34"/>
                                  <a:cs typeface="TH Sarabun New" panose="020B0500040200020003" pitchFamily="34" charset="-34"/>
                                </a:rPr>
                                <m:t>, 1</m:t>
                              </m:r>
                            </m:e>
                          </m:d>
                          <m:r>
                            <a:rPr lang="en-US" sz="1400" b="0" i="1">
                              <a:latin typeface="Cambria Math" panose="02040503050406030204" pitchFamily="18" charset="0"/>
                              <a:ea typeface="Angsana New" panose="02020603050405020304" pitchFamily="18" charset="-34"/>
                              <a:cs typeface="TH Sarabun New" panose="020B0500040200020003" pitchFamily="34" charset="-34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TH" sz="1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0DDE0E-EF6C-C5FA-745F-915974C87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25" y="835771"/>
                <a:ext cx="6975749" cy="859210"/>
              </a:xfrm>
              <a:prstGeom prst="rect">
                <a:avLst/>
              </a:prstGeom>
              <a:blipFill>
                <a:blip r:embed="rId3"/>
                <a:stretch>
                  <a:fillRect l="-787" t="-2837" r="-699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203F58-44D5-6964-3943-09BCABAF636A}"/>
              </a:ext>
            </a:extLst>
          </p:cNvPr>
          <p:cNvSpPr txBox="1"/>
          <p:nvPr/>
        </p:nvSpPr>
        <p:spPr>
          <a:xfrm>
            <a:off x="350208" y="152379"/>
            <a:ext cx="6107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2.2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การประเมินประสิทธิภาพด้วยค่า </a:t>
            </a:r>
            <a:r>
              <a:rPr lang="en-US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PCE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213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19</a:t>
            </a:fld>
            <a:endParaRPr lang="en-T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C6421C54-A557-E365-5367-3857249A88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0284236"/>
                  </p:ext>
                </p:extLst>
              </p:nvPr>
            </p:nvGraphicFramePr>
            <p:xfrm>
              <a:off x="1177775" y="1763854"/>
              <a:ext cx="6788450" cy="43767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32167">
                      <a:extLst>
                        <a:ext uri="{9D8B030D-6E8A-4147-A177-3AD203B41FA5}">
                          <a16:colId xmlns:a16="http://schemas.microsoft.com/office/drawing/2014/main" val="2485218680"/>
                        </a:ext>
                      </a:extLst>
                    </a:gridCol>
                    <a:gridCol w="1218675">
                      <a:extLst>
                        <a:ext uri="{9D8B030D-6E8A-4147-A177-3AD203B41FA5}">
                          <a16:colId xmlns:a16="http://schemas.microsoft.com/office/drawing/2014/main" val="2278795696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673032331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405271188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2103269387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4065070003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366152138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807262082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2228507016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9995692"/>
                        </a:ext>
                      </a:extLst>
                    </a:gridCol>
                  </a:tblGrid>
                  <a:tr h="39788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วีดีทัศน์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ผลลัพธ์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เลขลำดับเฟรมที่ปรากฏท่าต่าง ๆ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141304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A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TU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MFT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12351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(10.mp4)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ngsana New" panose="02020603050405020304" pitchFamily="18" charset="-34"/>
                                    <a:cs typeface="TH Sarabun New" panose="020B0500040200020003" pitchFamily="34" charset="-34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515840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292019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h-TH" sz="160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ค</m:t>
                                </m:r>
                                <m:r>
                                  <a:rPr lang="th-TH" sz="1600" b="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ะแนน</m:t>
                                </m:r>
                              </m:oMath>
                            </m:oMathPara>
                          </a14:m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9094973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(29.mp4)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ngsana New" panose="02020603050405020304" pitchFamily="18" charset="-34"/>
                                    <a:cs typeface="TH Sarabun New" panose="020B0500040200020003" pitchFamily="34" charset="-34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0" 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4958566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TH SarabunPSK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156173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h-TH" sz="160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ค</m:t>
                                </m:r>
                                <m:r>
                                  <a:rPr lang="th-TH" sz="1600" b="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ะแนน</m:t>
                                </m:r>
                              </m:oMath>
                            </m:oMathPara>
                          </a14:m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80254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3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(822.mp4)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kumimoji="0" lang="en-US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0" lang="en-US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Angsana New" panose="02020603050405020304" pitchFamily="18" charset="-34"/>
                                    <a:cs typeface="TH Sarabun New" panose="020B0500040200020003" pitchFamily="34" charset="-34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0" 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975437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7134700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h-TH" sz="160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ค</m:t>
                                </m:r>
                                <m:r>
                                  <a:rPr lang="th-TH" sz="1600" b="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ะแนน</m:t>
                                </m:r>
                              </m:oMath>
                            </m:oMathPara>
                          </a14:m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1517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C6421C54-A557-E365-5367-3857249A88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0284236"/>
                  </p:ext>
                </p:extLst>
              </p:nvPr>
            </p:nvGraphicFramePr>
            <p:xfrm>
              <a:off x="1177775" y="1763854"/>
              <a:ext cx="6788450" cy="45579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32167">
                      <a:extLst>
                        <a:ext uri="{9D8B030D-6E8A-4147-A177-3AD203B41FA5}">
                          <a16:colId xmlns:a16="http://schemas.microsoft.com/office/drawing/2014/main" val="2485218680"/>
                        </a:ext>
                      </a:extLst>
                    </a:gridCol>
                    <a:gridCol w="1218675">
                      <a:extLst>
                        <a:ext uri="{9D8B030D-6E8A-4147-A177-3AD203B41FA5}">
                          <a16:colId xmlns:a16="http://schemas.microsoft.com/office/drawing/2014/main" val="2278795696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673032331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405271188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2103269387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4065070003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366152138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807262082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2228507016"/>
                        </a:ext>
                      </a:extLst>
                    </a:gridCol>
                    <a:gridCol w="592201">
                      <a:extLst>
                        <a:ext uri="{9D8B030D-6E8A-4147-A177-3AD203B41FA5}">
                          <a16:colId xmlns:a16="http://schemas.microsoft.com/office/drawing/2014/main" val="19995692"/>
                        </a:ext>
                      </a:extLst>
                    </a:gridCol>
                  </a:tblGrid>
                  <a:tr h="39788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วีดีทัศน์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ผลลัพธ์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เลขลำดับเฟรมที่ปรากฏท่าต่าง ๆ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141304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A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TU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MFT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12351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(10.mp4)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125" t="-249231" r="-205" b="-81384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515840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292019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000" t="-442424" r="-389500" b="-6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9094973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(29.mp4)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125" t="-550769" r="-205" b="-51230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4958566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TH SarabunPSK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156173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000" t="-739394" r="-389500" b="-3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80254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3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(822.mp4)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125" t="-852308" r="-205" b="-21076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975437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7134700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000" t="-1053846" r="-389500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1517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Google Shape;199;p31">
            <a:extLst>
              <a:ext uri="{FF2B5EF4-FFF2-40B4-BE49-F238E27FC236}">
                <a16:creationId xmlns:a16="http://schemas.microsoft.com/office/drawing/2014/main" id="{AD325729-5527-ABFB-2407-4F562F0805C5}"/>
              </a:ext>
            </a:extLst>
          </p:cNvPr>
          <p:cNvSpPr txBox="1"/>
          <p:nvPr/>
        </p:nvSpPr>
        <p:spPr>
          <a:xfrm>
            <a:off x="0" y="6520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EADCE1-3676-FA6B-77E4-CEB2F4B0FD1D}"/>
                  </a:ext>
                </a:extLst>
              </p:cNvPr>
              <p:cNvSpPr txBox="1"/>
              <p:nvPr/>
            </p:nvSpPr>
            <p:spPr>
              <a:xfrm>
                <a:off x="350208" y="830635"/>
                <a:ext cx="8264763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h-TH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m:t>ผลต่าง</m:t>
                      </m:r>
                      <m:r>
                        <m:rPr>
                          <m:nor/>
                        </m:rP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Angsana New" panose="02020603050405020304" pitchFamily="18" charset="-34"/>
                          <a:cs typeface="TH Sarabun New" panose="020B0500040200020003" pitchFamily="34" charset="-34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T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th-TH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m:t>ค่าจริง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th-TH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m:t>ค่าทำนาย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cs typeface="TH SarabunPSK" panose="020B0500040200020003" pitchFamily="34" charset="-34"/>
                        </a:rPr>
                        <m:t> ,    </m:t>
                      </m:r>
                      <m:r>
                        <a:rPr lang="th-TH" i="1" smtClean="0"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ค</m:t>
                      </m:r>
                      <m:r>
                        <a:rPr lang="th-TH" b="0" i="1" smtClean="0"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ะแนน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0 </m:t>
                              </m:r>
                              <m:r>
                                <a:rPr lang="th-TH" sz="18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เมื่อ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th-TH" dirty="0">
                                  <a:latin typeface="TH SarabunPSK" panose="020B0500040200020003" pitchFamily="34" charset="-34"/>
                                  <a:cs typeface="TH SarabunPSK" panose="020B0500040200020003" pitchFamily="34" charset="-34"/>
                                </a:rPr>
                                <m:t>ผลต่าง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≥</m:t>
                              </m:r>
                              <m:r>
                                <a:rPr lang="en-US" sz="1800" b="0" i="1">
                                  <a:latin typeface="Cambria Math" panose="02040503050406030204" pitchFamily="18" charset="0"/>
                                  <a:ea typeface="Angsana New" panose="02020603050405020304" pitchFamily="18" charset="-34"/>
                                  <a:cs typeface="TH Sarabun New" panose="020B0500040200020003" pitchFamily="34" charset="-34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1 </m:t>
                              </m:r>
                              <m:r>
                                <a:rPr lang="th-TH" sz="1800" b="0" i="1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เมื่อ</m:t>
                              </m:r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th-TH" dirty="0">
                                  <a:latin typeface="TH SarabunPSK" panose="020B0500040200020003" pitchFamily="34" charset="-34"/>
                                  <a:cs typeface="TH SarabunPSK" panose="020B0500040200020003" pitchFamily="34" charset="-34"/>
                                </a:rPr>
                                <m:t>ผลต่าง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&lt;</m:t>
                              </m:r>
                              <m:r>
                                <a:rPr lang="en-US" sz="1800" b="0" i="1">
                                  <a:latin typeface="Cambria Math" panose="02040503050406030204" pitchFamily="18" charset="0"/>
                                  <a:ea typeface="Angsana New" panose="02020603050405020304" pitchFamily="18" charset="-34"/>
                                  <a:cs typeface="TH Sarabun New" panose="020B0500040200020003" pitchFamily="34" charset="-34"/>
                                </a:rPr>
                                <m:t>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TH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EADCE1-3676-FA6B-77E4-CEB2F4B0F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08" y="830635"/>
                <a:ext cx="8264763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99F0AAE-9487-89BD-0E5A-43CA06B816AD}"/>
              </a:ext>
            </a:extLst>
          </p:cNvPr>
          <p:cNvSpPr txBox="1"/>
          <p:nvPr/>
        </p:nvSpPr>
        <p:spPr>
          <a:xfrm>
            <a:off x="350208" y="152379"/>
            <a:ext cx="6107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2.2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การประเมินประสิทธิภาพด้วยค่า </a:t>
            </a:r>
            <a:r>
              <a:rPr lang="en-US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PCE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6821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F85FFE-2B6A-FCC2-8F00-CF576883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2</a:t>
            </a:fld>
            <a:endParaRPr lang="en-TH"/>
          </a:p>
        </p:txBody>
      </p:sp>
      <p:sp>
        <p:nvSpPr>
          <p:cNvPr id="4" name="Google Shape;158;p28">
            <a:extLst>
              <a:ext uri="{FF2B5EF4-FFF2-40B4-BE49-F238E27FC236}">
                <a16:creationId xmlns:a16="http://schemas.microsoft.com/office/drawing/2014/main" id="{34B6592F-0655-4C21-CCE0-707369AB3D77}"/>
              </a:ext>
            </a:extLst>
          </p:cNvPr>
          <p:cNvSpPr txBox="1"/>
          <p:nvPr/>
        </p:nvSpPr>
        <p:spPr>
          <a:xfrm>
            <a:off x="3173678" y="1182244"/>
            <a:ext cx="5341672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>
              <a:buClr>
                <a:schemeClr val="dk1"/>
              </a:buClr>
              <a:buSzPts val="1400"/>
            </a:pPr>
            <a:r>
              <a:rPr lang="th-TH" sz="4000" b="1">
                <a:solidFill>
                  <a:srgbClr val="C00000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ที่มาและความสำคัญของโครงงาน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sz="2400" b="1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482600" indent="-34290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ค่าใช้จ่ายที่จำเป็นต่อการเล่นกอล์ฟค่อนข้างสูง เช่น เสื้อผ้า รองเท้า สนาม</a:t>
            </a:r>
            <a:r>
              <a:rPr lang="th-TH" sz="24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ไ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ดร</a:t>
            </a:r>
            <a:r>
              <a:rPr lang="th-TH" sz="24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ฟ์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กอล์ฟ โดยเฉพาะผู้ฝึกสอน</a:t>
            </a: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th-TH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ปัจจุบันมีโปรแกรมฝึกสอนให้ผู้เล่นได้ฝึกฝนมากมายในรูปแบบ </a:t>
            </a:r>
            <a:r>
              <a:rPr lang="en-US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IoT 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หรือแอ</a:t>
            </a:r>
            <a:r>
              <a:rPr lang="th-TH" sz="24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ป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พลิเคชัน แต่ก็ยังคงมีค่าใช้จ่ายที่สูงอยู่</a:t>
            </a: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th-TH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th-TH" sz="2400" b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เราต้องการสร้างโปรแกรมการวิเคราะห์ท่าสวิงกอล์ฟที่ถูกพัฒนาขึ้นโดยคนไทย และไม่มีค่าใช้จ่ายเลย เพื่อให้ผู้เล่นมือใหม่ได้ลองฝึกเล่นกีฬากอล์ฟผ่านโปรแกรมนี้</a:t>
            </a:r>
            <a:endParaRPr lang="en-US" sz="2400" b="1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pic>
        <p:nvPicPr>
          <p:cNvPr id="11" name="Picture 10" descr="A person playing golf&#10;&#10;Description automatically generated with medium confidence">
            <a:extLst>
              <a:ext uri="{FF2B5EF4-FFF2-40B4-BE49-F238E27FC236}">
                <a16:creationId xmlns:a16="http://schemas.microsoft.com/office/drawing/2014/main" id="{58AECB0B-744F-60AB-9416-3F6835AE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91" y="997579"/>
            <a:ext cx="2243731" cy="4862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150;p27">
            <a:extLst>
              <a:ext uri="{FF2B5EF4-FFF2-40B4-BE49-F238E27FC236}">
                <a16:creationId xmlns:a16="http://schemas.microsoft.com/office/drawing/2014/main" id="{4B4BEEFF-827F-C615-C407-C0252B49AF3A}"/>
              </a:ext>
            </a:extLst>
          </p:cNvPr>
          <p:cNvSpPr txBox="1"/>
          <p:nvPr/>
        </p:nvSpPr>
        <p:spPr>
          <a:xfrm>
            <a:off x="695572" y="5847161"/>
            <a:ext cx="224373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ที่มาของรูป: </a:t>
            </a:r>
            <a:r>
              <a:rPr lang="en-US" sz="900" u="sng">
                <a:solidFill>
                  <a:schemeClr val="hlink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  <a:hlinkClick r:id="rId3"/>
              </a:rPr>
              <a:t>https://www.swingtuneup.com</a:t>
            </a:r>
            <a:endParaRPr lang="en-US" sz="9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1598822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20</a:t>
            </a:fld>
            <a:endParaRPr lang="en-T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C6421C54-A557-E365-5367-3857249A88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608019"/>
                  </p:ext>
                </p:extLst>
              </p:nvPr>
            </p:nvGraphicFramePr>
            <p:xfrm>
              <a:off x="890480" y="1250498"/>
              <a:ext cx="7327040" cy="48945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8189">
                      <a:extLst>
                        <a:ext uri="{9D8B030D-6E8A-4147-A177-3AD203B41FA5}">
                          <a16:colId xmlns:a16="http://schemas.microsoft.com/office/drawing/2014/main" val="2485218680"/>
                        </a:ext>
                      </a:extLst>
                    </a:gridCol>
                    <a:gridCol w="1315363">
                      <a:extLst>
                        <a:ext uri="{9D8B030D-6E8A-4147-A177-3AD203B41FA5}">
                          <a16:colId xmlns:a16="http://schemas.microsoft.com/office/drawing/2014/main" val="2278795696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1673032331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1405271188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2103269387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4065070003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1366152138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1807262082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2228507016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19995692"/>
                        </a:ext>
                      </a:extLst>
                    </a:gridCol>
                  </a:tblGrid>
                  <a:tr h="39788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วีดีทัศน์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ผลลัพธ์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เลขลำดับเฟรมที่ปรากฏท่าต่าง ๆ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141304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A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TU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MFT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12351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(10.mp4)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515840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h-TH" sz="160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ค</m:t>
                                </m:r>
                                <m:r>
                                  <a:rPr lang="th-TH" sz="1600" b="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ะแนน</m:t>
                                </m:r>
                              </m:oMath>
                            </m:oMathPara>
                          </a14:m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292019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𝑃𝐶𝐸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PSK" panose="020B0500040200020003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PSK" panose="020B0500040200020003" pitchFamily="34" charset="-34"/>
                                      </a:rPr>
                                      <m:t>8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PSK" panose="020B0500040200020003" pitchFamily="34" charset="-34"/>
                                      </a:rPr>
                                      <m:t>0+0+1+1+1+1+1+0</m:t>
                                    </m:r>
                                  </m:e>
                                </m:d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×100%=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62.5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1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9094973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(29.mp4)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4958566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h-TH" sz="160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ค</m:t>
                                </m:r>
                                <m:r>
                                  <a:rPr lang="th-TH" sz="1600" b="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ะแนน</m:t>
                                </m:r>
                              </m:oMath>
                            </m:oMathPara>
                          </a14:m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156173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  <m:t>𝑃𝐶𝐸</m:t>
                                    </m:r>
                                  </m:e>
                                  <m:sub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H Sarabun New" panose="020B0500040200020003" pitchFamily="34" charset="-34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  <m:t>8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  <m:t>0+0+0+0+1+1+1+1</m:t>
                                    </m:r>
                                  </m:e>
                                </m:d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×100%=</m:t>
                                </m:r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H SarabunPSK" panose="020B0500040200020003" pitchFamily="34" charset="-34"/>
                                  </a:rPr>
                                  <m:t>50</m:t>
                                </m:r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80254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3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(822.mp4)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975437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h-TH" sz="160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ค</m:t>
                                </m:r>
                                <m:r>
                                  <a:rPr lang="th-TH" sz="1600" b="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ะแนน</m:t>
                                </m:r>
                              </m:oMath>
                            </m:oMathPara>
                          </a14:m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7134700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  <m:t>𝑃𝐶𝐸</m:t>
                                    </m:r>
                                  </m:e>
                                  <m:sub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H Sarabun New" panose="020B0500040200020003" pitchFamily="34" charset="-34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  <m:t>8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  <m:t>0+0+1+0+1+1+0+0</m:t>
                                    </m:r>
                                  </m:e>
                                </m:d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×100%=</m:t>
                                </m:r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H SarabunPSK" panose="020B0500040200020003" pitchFamily="34" charset="-34"/>
                                  </a:rPr>
                                  <m:t>37.5</m:t>
                                </m:r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151722"/>
                      </a:ext>
                    </a:extLst>
                  </a:tr>
                  <a:tr h="397883">
                    <a:tc gridSpan="10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  <m:t>𝑃𝐶𝐸</m:t>
                                    </m:r>
                                  </m:e>
                                  <m:sub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 New" panose="020B0500040200020003" pitchFamily="34" charset="-34"/>
                                      </a:rPr>
                                      <m:t>𝑡𝑜𝑡𝑎𝑙</m:t>
                                    </m:r>
                                  </m:sub>
                                </m:sSub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H Sarabun New" panose="020B0500040200020003" pitchFamily="34" charset="-34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  <m:t>3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H SarabunPSK" panose="020B0500040200020003" pitchFamily="34" charset="-34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H Sarabun New" panose="020B0500040200020003" pitchFamily="34" charset="-3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H Sarabun New" panose="020B0500040200020003" pitchFamily="34" charset="-34"/>
                                          </a:rPr>
                                          <m:t>𝑃𝐶𝐸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H Sarabun New" panose="020B0500040200020003" pitchFamily="34" charset="-34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H Sarabun New" panose="020B0500040200020003" pitchFamily="34" charset="-3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H Sarabun New" panose="020B0500040200020003" pitchFamily="34" charset="-34"/>
                                          </a:rPr>
                                          <m:t>𝑃𝐶𝐸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H Sarabun New" panose="020B0500040200020003" pitchFamily="34" charset="-34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H Sarabun New" panose="020B0500040200020003" pitchFamily="34" charset="-3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H Sarabun New" panose="020B0500040200020003" pitchFamily="34" charset="-34"/>
                                          </a:rPr>
                                          <m:t>𝑃𝐶𝐸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H Sarabun New" panose="020B0500040200020003" pitchFamily="34" charset="-34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H SarabunPSK" panose="020B0500040200020003" pitchFamily="34" charset="-34"/>
                                  </a:rPr>
                                  <m:t>=50%</m:t>
                                </m:r>
                              </m:oMath>
                            </m:oMathPara>
                          </a14:m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20565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C6421C54-A557-E365-5367-3857249A88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608019"/>
                  </p:ext>
                </p:extLst>
              </p:nvPr>
            </p:nvGraphicFramePr>
            <p:xfrm>
              <a:off x="890480" y="1250498"/>
              <a:ext cx="7327040" cy="48945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8189">
                      <a:extLst>
                        <a:ext uri="{9D8B030D-6E8A-4147-A177-3AD203B41FA5}">
                          <a16:colId xmlns:a16="http://schemas.microsoft.com/office/drawing/2014/main" val="2485218680"/>
                        </a:ext>
                      </a:extLst>
                    </a:gridCol>
                    <a:gridCol w="1315363">
                      <a:extLst>
                        <a:ext uri="{9D8B030D-6E8A-4147-A177-3AD203B41FA5}">
                          <a16:colId xmlns:a16="http://schemas.microsoft.com/office/drawing/2014/main" val="2278795696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1673032331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1405271188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2103269387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4065070003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1366152138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1807262082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2228507016"/>
                        </a:ext>
                      </a:extLst>
                    </a:gridCol>
                    <a:gridCol w="639186">
                      <a:extLst>
                        <a:ext uri="{9D8B030D-6E8A-4147-A177-3AD203B41FA5}">
                          <a16:colId xmlns:a16="http://schemas.microsoft.com/office/drawing/2014/main" val="19995692"/>
                        </a:ext>
                      </a:extLst>
                    </a:gridCol>
                  </a:tblGrid>
                  <a:tr h="39788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วีดีทัศน์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ผลลัพธ์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th-TH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เลขลำดับเฟรมที่ปรากฏท่าต่าง ๆ</a:t>
                          </a:r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141304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A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TU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MFT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12351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(10.mp4)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515840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8519" t="-303077" r="-389815" b="-8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292019"/>
                      </a:ext>
                    </a:extLst>
                  </a:tr>
                  <a:tr h="406400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015" t="-391045" r="-189" b="-7134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9094973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(29.mp4)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4958566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8519" t="-607692" r="-389815" b="-53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156173"/>
                      </a:ext>
                    </a:extLst>
                  </a:tr>
                  <a:tr h="406400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015" t="-686567" r="-189" b="-4179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802542"/>
                      </a:ext>
                    </a:extLst>
                  </a:tr>
                  <a:tr h="397883">
                    <a:tc rowSpan="3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3</a:t>
                          </a:r>
                        </a:p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(822.mp4)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ผลต่าง</a:t>
                          </a:r>
                          <a:r>
                            <a:rPr lang="en-US" sz="16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 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975437"/>
                      </a:ext>
                    </a:extLst>
                  </a:tr>
                  <a:tr h="397883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8519" t="-910769" r="-389815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7134700"/>
                      </a:ext>
                    </a:extLst>
                  </a:tr>
                  <a:tr h="406400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015" t="-980597" r="-189" b="-12388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600" kern="1200">
                              <a:solidFill>
                                <a:schemeClr val="tx1"/>
                              </a:solidFill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151722"/>
                      </a:ext>
                    </a:extLst>
                  </a:tr>
                  <a:tr h="492252">
                    <a:tc gridSpan="10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3" t="-893827" r="-166" b="-246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kern="1200">
                            <a:solidFill>
                              <a:schemeClr val="tx1"/>
                            </a:solidFill>
                            <a:latin typeface="TH SarabunPSK" panose="020B0500040200020003" pitchFamily="34" charset="-34"/>
                            <a:ea typeface="+mn-ea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20565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Google Shape;199;p31">
            <a:extLst>
              <a:ext uri="{FF2B5EF4-FFF2-40B4-BE49-F238E27FC236}">
                <a16:creationId xmlns:a16="http://schemas.microsoft.com/office/drawing/2014/main" id="{AD325729-5527-ABFB-2407-4F562F0805C5}"/>
              </a:ext>
            </a:extLst>
          </p:cNvPr>
          <p:cNvSpPr txBox="1"/>
          <p:nvPr/>
        </p:nvSpPr>
        <p:spPr>
          <a:xfrm>
            <a:off x="0" y="6520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0C588-68D4-4673-C1B7-9D1C50B7DF20}"/>
              </a:ext>
            </a:extLst>
          </p:cNvPr>
          <p:cNvSpPr txBox="1"/>
          <p:nvPr/>
        </p:nvSpPr>
        <p:spPr>
          <a:xfrm>
            <a:off x="350208" y="152379"/>
            <a:ext cx="6107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2.2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การประเมินประสิทธิภาพด้วยค่า </a:t>
            </a:r>
            <a:r>
              <a:rPr lang="en-US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PCE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22207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21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C6A80-38A4-370A-311E-22CACD623373}"/>
              </a:ext>
            </a:extLst>
          </p:cNvPr>
          <p:cNvSpPr txBox="1"/>
          <p:nvPr/>
        </p:nvSpPr>
        <p:spPr>
          <a:xfrm>
            <a:off x="213721" y="161389"/>
            <a:ext cx="700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2.3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การทดสอบ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F2309-3E2A-6C5C-DBDF-5D2E1F4D7AF8}"/>
              </a:ext>
            </a:extLst>
          </p:cNvPr>
          <p:cNvSpPr txBox="1"/>
          <p:nvPr/>
        </p:nvSpPr>
        <p:spPr>
          <a:xfrm>
            <a:off x="577051" y="918643"/>
            <a:ext cx="73814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th-TH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แบบจำลองสวิงเน็ตที่เคยผ่านการฝึกฝนแล้ว (</a:t>
            </a: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Pre-trained) </a:t>
            </a:r>
            <a:r>
              <a:rPr lang="th-TH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มีไฮเปอร์พารามิเตอร์ดังนี้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th-TH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ใช้รู</a:t>
            </a:r>
            <a:r>
              <a:rPr lang="th-TH" sz="2000"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ปแบบ</a:t>
            </a:r>
            <a:r>
              <a:rPr lang="th-TH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ข้อมูลที่</a:t>
            </a: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 1 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th-TH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ขนาดข้อมูลขาเข้า</a:t>
            </a: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 (Input size) = 160 x 160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th-TH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ความยาวลำดับ (</a:t>
            </a: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Sequence length) = 64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th-TH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ขนาดข้อมูลฝึกฝนกลุ่ม</a:t>
            </a: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 (Batch size) = 22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LSTM hidden = 256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LSTM layer = 1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Frozen layer = 10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Iterations = 1800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Learning rate = 0.001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Optimizer = Adam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FLOPs = 10.92 x 10</a:t>
            </a:r>
            <a:r>
              <a:rPr lang="en-US" sz="2000" baseline="30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9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marL="342900" lvl="0" indent="-342900"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th-TH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จำนวนพารามิเตอร์</a:t>
            </a:r>
            <a:r>
              <a:rPr lang="en-US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= 5.38 x 1</a:t>
            </a:r>
            <a:r>
              <a:rPr lang="th-TH" sz="2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0</a:t>
            </a:r>
            <a:r>
              <a:rPr lang="en-US" sz="2000" baseline="300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6</a:t>
            </a:r>
            <a:endParaRPr lang="en-TH" sz="20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</p:txBody>
      </p:sp>
      <p:sp>
        <p:nvSpPr>
          <p:cNvPr id="4" name="Google Shape;199;p31">
            <a:extLst>
              <a:ext uri="{FF2B5EF4-FFF2-40B4-BE49-F238E27FC236}">
                <a16:creationId xmlns:a16="http://schemas.microsoft.com/office/drawing/2014/main" id="{13C7D924-49C3-2261-F32C-0825D45F18DA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F23A1A-DA2B-E1C2-4A73-46E0E7016273}"/>
              </a:ext>
            </a:extLst>
          </p:cNvPr>
          <p:cNvGrpSpPr/>
          <p:nvPr/>
        </p:nvGrpSpPr>
        <p:grpSpPr>
          <a:xfrm>
            <a:off x="3943322" y="2161018"/>
            <a:ext cx="4630507" cy="3720825"/>
            <a:chOff x="3716051" y="1648047"/>
            <a:chExt cx="4630507" cy="3720825"/>
          </a:xfrm>
        </p:grpSpPr>
        <p:sp>
          <p:nvSpPr>
            <p:cNvPr id="5" name="Google Shape;192;p31">
              <a:extLst>
                <a:ext uri="{FF2B5EF4-FFF2-40B4-BE49-F238E27FC236}">
                  <a16:creationId xmlns:a16="http://schemas.microsoft.com/office/drawing/2014/main" id="{36310989-8589-EA2D-C610-686822544E77}"/>
                </a:ext>
              </a:extLst>
            </p:cNvPr>
            <p:cNvSpPr txBox="1"/>
            <p:nvPr/>
          </p:nvSpPr>
          <p:spPr>
            <a:xfrm>
              <a:off x="3722929" y="4985589"/>
              <a:ext cx="4616749" cy="383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ลำดับเฟรมที่ระบุท่าทั้ง </a:t>
              </a:r>
              <a:r>
                <a:rPr lang="en-US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8 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ในวีดิทัศน์พร้อมกับค่า</a:t>
              </a:r>
              <a:r>
                <a:rPr lang="en" sz="1400" err="1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ความ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เชื่อมั่น </a:t>
              </a:r>
              <a:r>
                <a:rPr lang="en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(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สูงสุด) ของท่า </a:t>
              </a:r>
              <a:r>
                <a:rPr lang="en-US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(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เฟรม</a:t>
              </a:r>
              <a:r>
                <a:rPr lang="en-US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) 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นั้น</a:t>
              </a:r>
              <a:r>
                <a:rPr lang="en-US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 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ๆ</a:t>
              </a:r>
              <a:endParaRPr sz="1400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9158BBB-8EE9-15B5-E582-D0B99E7ECA48}"/>
                </a:ext>
              </a:extLst>
            </p:cNvPr>
            <p:cNvSpPr/>
            <p:nvPr/>
          </p:nvSpPr>
          <p:spPr>
            <a:xfrm>
              <a:off x="4036360" y="2631807"/>
              <a:ext cx="3989889" cy="4408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รูปภาพอาร์จีบ</a:t>
              </a:r>
              <a:r>
                <a:rPr lang="th-TH" sz="1400" err="1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ี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 (</a:t>
              </a:r>
              <a:r>
                <a:rPr lang="en-US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RGB) 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จำนวนเท่ากับจำนวนเฟรมของวีดิทัศน์</a:t>
              </a:r>
              <a:endParaRPr lang="th-TH" sz="1000" b="1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C2F915-E356-9416-320F-1DE704B01A1C}"/>
                </a:ext>
              </a:extLst>
            </p:cNvPr>
            <p:cNvCxnSpPr>
              <a:cxnSpLocks/>
            </p:cNvCxnSpPr>
            <p:nvPr/>
          </p:nvCxnSpPr>
          <p:spPr>
            <a:xfrm>
              <a:off x="6031305" y="2942842"/>
              <a:ext cx="0" cy="1809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F1B53B3-D51A-939B-2D86-3CC7F1C43B96}"/>
                </a:ext>
              </a:extLst>
            </p:cNvPr>
            <p:cNvSpPr/>
            <p:nvPr/>
          </p:nvSpPr>
          <p:spPr>
            <a:xfrm>
              <a:off x="4479697" y="3123834"/>
              <a:ext cx="3026345" cy="2968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แบบจำลองโม</a:t>
              </a:r>
              <a:r>
                <a:rPr lang="th-TH" sz="1400" err="1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ไบล์เน็ตวี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 2 (</a:t>
              </a:r>
              <a:r>
                <a:rPr lang="en-US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MobileNetV2)</a:t>
              </a:r>
              <a:endParaRPr lang="en-US" sz="1400" b="1">
                <a:latin typeface="TH SarabunPSK" panose="020B0500040200020003" pitchFamily="34" charset="-34"/>
                <a:ea typeface="Times New Roman"/>
                <a:cs typeface="TH SarabunPSK" panose="020B0500040200020003" pitchFamily="34" charset="-34"/>
                <a:sym typeface="Times New Roman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A91848-F4AA-1AC2-2D35-DD3F130858C9}"/>
                </a:ext>
              </a:extLst>
            </p:cNvPr>
            <p:cNvCxnSpPr>
              <a:cxnSpLocks/>
            </p:cNvCxnSpPr>
            <p:nvPr/>
          </p:nvCxnSpPr>
          <p:spPr>
            <a:xfrm>
              <a:off x="6031305" y="3425054"/>
              <a:ext cx="0" cy="1809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1430543-86EA-686C-FD63-A76951DB27CC}"/>
                </a:ext>
              </a:extLst>
            </p:cNvPr>
            <p:cNvSpPr/>
            <p:nvPr/>
          </p:nvSpPr>
          <p:spPr>
            <a:xfrm>
              <a:off x="3716051" y="3606604"/>
              <a:ext cx="4630507" cy="2968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โครงข่ายประสาทความจำระยะสั้นระยะยาวสองทิศทาง </a:t>
              </a:r>
              <a:r>
                <a:rPr lang="en-US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N 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ชั้น (</a:t>
              </a:r>
              <a:r>
                <a:rPr lang="en-US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N-layer Bidirectional LSTM)</a:t>
              </a:r>
              <a:endParaRPr lang="en-US" sz="1050" b="1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BF02115-9769-D95C-2E87-BEEB03A0BE9C}"/>
                </a:ext>
              </a:extLst>
            </p:cNvPr>
            <p:cNvCxnSpPr>
              <a:cxnSpLocks/>
            </p:cNvCxnSpPr>
            <p:nvPr/>
          </p:nvCxnSpPr>
          <p:spPr>
            <a:xfrm>
              <a:off x="6031305" y="3911627"/>
              <a:ext cx="0" cy="1809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1EEDFEB-A8C6-47B7-851A-E82C024E9850}"/>
                </a:ext>
              </a:extLst>
            </p:cNvPr>
            <p:cNvSpPr/>
            <p:nvPr/>
          </p:nvSpPr>
          <p:spPr>
            <a:xfrm>
              <a:off x="4479698" y="4092619"/>
              <a:ext cx="3026344" cy="2968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ชั้นเชื่อมโยงแบบสมบูรณ์ (</a:t>
              </a:r>
              <a:r>
                <a:rPr lang="en-US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Fully-connected Layer)</a:t>
              </a:r>
              <a:endParaRPr lang="en-US" sz="1000" b="1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5E2041-184D-FC56-BEDB-7E8007E525EB}"/>
                </a:ext>
              </a:extLst>
            </p:cNvPr>
            <p:cNvCxnSpPr>
              <a:cxnSpLocks/>
            </p:cNvCxnSpPr>
            <p:nvPr/>
          </p:nvCxnSpPr>
          <p:spPr>
            <a:xfrm>
              <a:off x="6031305" y="4394923"/>
              <a:ext cx="0" cy="1809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8F6891F-3A38-9782-B363-AC3594AB74AF}"/>
                </a:ext>
              </a:extLst>
            </p:cNvPr>
            <p:cNvSpPr/>
            <p:nvPr/>
          </p:nvSpPr>
          <p:spPr>
            <a:xfrm>
              <a:off x="4479699" y="4575915"/>
              <a:ext cx="3026344" cy="2968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ฟังก์ชันซอ</a:t>
              </a:r>
              <a:r>
                <a:rPr lang="th-TH" sz="1400" err="1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ฟต์แ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มก</a:t>
              </a:r>
              <a:r>
                <a:rPr lang="th-TH" sz="1400" err="1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ซ์</a:t>
              </a:r>
              <a:r>
                <a:rPr lang="th-TH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 (</a:t>
              </a:r>
              <a:r>
                <a:rPr lang="en-US" sz="1400" err="1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Softmax</a:t>
              </a:r>
              <a:r>
                <a:rPr lang="en-US" sz="14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rPr>
                <a:t>)</a:t>
              </a:r>
              <a:endParaRPr lang="en-US" sz="1100" b="1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9A102A3-41B0-6928-8412-18484F87214B}"/>
                </a:ext>
              </a:extLst>
            </p:cNvPr>
            <p:cNvCxnSpPr>
              <a:cxnSpLocks/>
            </p:cNvCxnSpPr>
            <p:nvPr/>
          </p:nvCxnSpPr>
          <p:spPr>
            <a:xfrm>
              <a:off x="6031305" y="4881403"/>
              <a:ext cx="0" cy="1809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204AFE9-06E7-A848-9A1A-F4B66DAEE7B3}"/>
                </a:ext>
              </a:extLst>
            </p:cNvPr>
            <p:cNvCxnSpPr>
              <a:cxnSpLocks/>
            </p:cNvCxnSpPr>
            <p:nvPr/>
          </p:nvCxnSpPr>
          <p:spPr>
            <a:xfrm>
              <a:off x="6033674" y="2541311"/>
              <a:ext cx="0" cy="1809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 descr="A person playing baseball&#10;&#10;Description automatically generated with medium confidence">
              <a:extLst>
                <a:ext uri="{FF2B5EF4-FFF2-40B4-BE49-F238E27FC236}">
                  <a16:creationId xmlns:a16="http://schemas.microsoft.com/office/drawing/2014/main" id="{25DE00EF-F62B-5049-794E-74078DD6F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052" b="16832"/>
            <a:stretch/>
          </p:blipFill>
          <p:spPr>
            <a:xfrm>
              <a:off x="5297142" y="1648047"/>
              <a:ext cx="1468323" cy="902996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E039A8C-4237-FDE9-A70B-3FEA4B1AF21A}"/>
              </a:ext>
            </a:extLst>
          </p:cNvPr>
          <p:cNvSpPr txBox="1"/>
          <p:nvPr/>
        </p:nvSpPr>
        <p:spPr>
          <a:xfrm>
            <a:off x="5524413" y="1708517"/>
            <a:ext cx="1468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แบบจำลอง</a:t>
            </a:r>
            <a:r>
              <a:rPr lang="th-TH" b="1"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สวิงเน็ต</a:t>
            </a:r>
            <a:endParaRPr lang="en-TH" b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E66795-50E3-2EA4-18B5-F4EB08455627}"/>
              </a:ext>
            </a:extLst>
          </p:cNvPr>
          <p:cNvCxnSpPr>
            <a:cxnSpLocks/>
          </p:cNvCxnSpPr>
          <p:nvPr/>
        </p:nvCxnSpPr>
        <p:spPr>
          <a:xfrm flipV="1">
            <a:off x="3716051" y="2955851"/>
            <a:ext cx="0" cy="29795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F0E56A-D520-4CEC-8E08-A0BE82E0FFDA}"/>
              </a:ext>
            </a:extLst>
          </p:cNvPr>
          <p:cNvCxnSpPr/>
          <p:nvPr/>
        </p:nvCxnSpPr>
        <p:spPr>
          <a:xfrm>
            <a:off x="3716051" y="2955851"/>
            <a:ext cx="12174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9AA715-15E2-02D0-D236-516F5C1A8A8A}"/>
              </a:ext>
            </a:extLst>
          </p:cNvPr>
          <p:cNvCxnSpPr/>
          <p:nvPr/>
        </p:nvCxnSpPr>
        <p:spPr>
          <a:xfrm flipV="1">
            <a:off x="4933507" y="1584251"/>
            <a:ext cx="0" cy="13716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09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22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C6A80-38A4-370A-311E-22CACD623373}"/>
              </a:ext>
            </a:extLst>
          </p:cNvPr>
          <p:cNvSpPr txBox="1"/>
          <p:nvPr/>
        </p:nvSpPr>
        <p:spPr>
          <a:xfrm>
            <a:off x="213721" y="161389"/>
            <a:ext cx="700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2.3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การทดสอบ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415DC-7C0D-ADB6-51B9-1DDE9C40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5" y="2460861"/>
            <a:ext cx="7002203" cy="3066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C5B89D-C478-5039-B367-473D1E843C25}"/>
              </a:ext>
            </a:extLst>
          </p:cNvPr>
          <p:cNvSpPr txBox="1"/>
          <p:nvPr/>
        </p:nvSpPr>
        <p:spPr>
          <a:xfrm>
            <a:off x="213721" y="1347533"/>
            <a:ext cx="73294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ผลการเปรียบเทียบค่า </a:t>
            </a:r>
            <a:r>
              <a:rPr lang="en-US" sz="24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PCE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ในแต่ละท่าและ </a:t>
            </a:r>
            <a:r>
              <a:rPr lang="en-US" sz="24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PCE</a:t>
            </a:r>
            <a:r>
              <a:rPr lang="en-US" sz="2400" baseline="-250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total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ในหน่วยเปอร์เซ็นต์ระหว่างแบบจำลองที่ฝึกฝนใหม่และแบบจำลองที่ฝึกฝนแล้ว</a:t>
            </a:r>
            <a:r>
              <a:rPr lang="th-TH" sz="24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ด้วยไฮเปอร์พารามิเตอร์เดียวกัน</a:t>
            </a:r>
            <a:r>
              <a:rPr lang="en-TH" sz="240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ED41C-B446-380C-7772-CEE1245787AC}"/>
              </a:ext>
            </a:extLst>
          </p:cNvPr>
          <p:cNvSpPr txBox="1"/>
          <p:nvPr/>
        </p:nvSpPr>
        <p:spPr>
          <a:xfrm>
            <a:off x="7489972" y="3174131"/>
            <a:ext cx="1276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ค่าสูงสุดอันดับ </a:t>
            </a:r>
            <a:r>
              <a:rPr lang="en-US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en-TH">
              <a:solidFill>
                <a:schemeClr val="accent2"/>
              </a:solidFill>
            </a:endParaRPr>
          </a:p>
        </p:txBody>
      </p:sp>
      <p:sp>
        <p:nvSpPr>
          <p:cNvPr id="8" name="Google Shape;199;p31">
            <a:extLst>
              <a:ext uri="{FF2B5EF4-FFF2-40B4-BE49-F238E27FC236}">
                <a16:creationId xmlns:a16="http://schemas.microsoft.com/office/drawing/2014/main" id="{C615EF83-41AA-A057-7A71-834AE99126E4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1F7BC-289F-EC93-2063-04F402E658CE}"/>
              </a:ext>
            </a:extLst>
          </p:cNvPr>
          <p:cNvSpPr txBox="1"/>
          <p:nvPr/>
        </p:nvSpPr>
        <p:spPr>
          <a:xfrm>
            <a:off x="7489972" y="4509884"/>
            <a:ext cx="1276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ค่าสูงสุดอันดับ </a:t>
            </a:r>
            <a:r>
              <a:rPr lang="en-US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lang="en-TH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6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23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C6A80-38A4-370A-311E-22CACD623373}"/>
              </a:ext>
            </a:extLst>
          </p:cNvPr>
          <p:cNvSpPr txBox="1"/>
          <p:nvPr/>
        </p:nvSpPr>
        <p:spPr>
          <a:xfrm>
            <a:off x="213721" y="161389"/>
            <a:ext cx="700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2.3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การทดสอบ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5B89D-C478-5039-B367-473D1E843C25}"/>
              </a:ext>
            </a:extLst>
          </p:cNvPr>
          <p:cNvSpPr txBox="1"/>
          <p:nvPr/>
        </p:nvSpPr>
        <p:spPr>
          <a:xfrm>
            <a:off x="213721" y="1478966"/>
            <a:ext cx="73294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ผลการเปรียบเทียบค่า </a:t>
            </a:r>
            <a:r>
              <a:rPr lang="en-US" sz="24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PCE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ในแต่ละท่าและ </a:t>
            </a:r>
            <a:r>
              <a:rPr lang="en-US" sz="24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PCE</a:t>
            </a:r>
            <a:r>
              <a:rPr lang="en-US" sz="2400" baseline="-250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total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ในหน่วยเปอร์เซ็นต์ระหว่างแบบจำลองที่ฝึกฝนใหม่และแบบจำลองที่ฝึกฝนโดย</a:t>
            </a:r>
            <a:r>
              <a:rPr lang="th-TH" sz="24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เปลี่ยนรูปแบบข้อมูล</a:t>
            </a:r>
            <a:r>
              <a:rPr lang="en-TH" sz="240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1DE578-268E-0454-1A29-C9FA6965E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7" y="2499944"/>
            <a:ext cx="7482555" cy="2879090"/>
          </a:xfrm>
          <a:prstGeom prst="rect">
            <a:avLst/>
          </a:prstGeom>
        </p:spPr>
      </p:pic>
      <p:sp>
        <p:nvSpPr>
          <p:cNvPr id="5" name="Google Shape;199;p31">
            <a:extLst>
              <a:ext uri="{FF2B5EF4-FFF2-40B4-BE49-F238E27FC236}">
                <a16:creationId xmlns:a16="http://schemas.microsoft.com/office/drawing/2014/main" id="{8AF30129-CD0B-D3B2-6681-36C4FCF6C253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4B96E-E32E-9F52-7727-0C2802A896CE}"/>
              </a:ext>
            </a:extLst>
          </p:cNvPr>
          <p:cNvSpPr txBox="1"/>
          <p:nvPr/>
        </p:nvSpPr>
        <p:spPr>
          <a:xfrm>
            <a:off x="7766418" y="3212779"/>
            <a:ext cx="1276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ค่าสูงสุดอันดับ </a:t>
            </a:r>
            <a:r>
              <a:rPr lang="en-US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en-TH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EE6BC-128C-9D53-FF90-A41CD0CFBF00}"/>
              </a:ext>
            </a:extLst>
          </p:cNvPr>
          <p:cNvSpPr txBox="1"/>
          <p:nvPr/>
        </p:nvSpPr>
        <p:spPr>
          <a:xfrm>
            <a:off x="7766418" y="3582111"/>
            <a:ext cx="1276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ค่าสูงสุดอันดับ </a:t>
            </a:r>
            <a:r>
              <a:rPr lang="en-US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lang="en-TH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40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24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C6A80-38A4-370A-311E-22CACD623373}"/>
              </a:ext>
            </a:extLst>
          </p:cNvPr>
          <p:cNvSpPr txBox="1"/>
          <p:nvPr/>
        </p:nvSpPr>
        <p:spPr>
          <a:xfrm>
            <a:off x="213721" y="161389"/>
            <a:ext cx="700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2.4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การปรับปรุง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5B89D-C478-5039-B367-473D1E843C25}"/>
              </a:ext>
            </a:extLst>
          </p:cNvPr>
          <p:cNvSpPr txBox="1"/>
          <p:nvPr/>
        </p:nvSpPr>
        <p:spPr>
          <a:xfrm>
            <a:off x="266778" y="1436377"/>
            <a:ext cx="73294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ผลการเปรียบเทียบค่า </a:t>
            </a:r>
            <a:r>
              <a:rPr lang="en-US" sz="24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PCE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ในแต่ละท่าและ </a:t>
            </a:r>
            <a:r>
              <a:rPr lang="en-US" sz="24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PCE</a:t>
            </a:r>
            <a:r>
              <a:rPr lang="en-US" sz="2400" baseline="-250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total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ในหน่วยเปอร์เซ็นต์ระหว่างแบบจำลองที่ฝึกฝนใหม่และแบบจำลองที่ฝึกฝนโดย</a:t>
            </a:r>
            <a:r>
              <a:rPr lang="th-TH" sz="24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เปลี่ยนจำนวนรอบการให้การเรียนรู้</a:t>
            </a:r>
            <a:r>
              <a:rPr lang="en-TH" sz="240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022761-9A67-0494-95AE-29FDB801B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1" y="2437574"/>
            <a:ext cx="7435586" cy="3167009"/>
          </a:xfrm>
          <a:prstGeom prst="rect">
            <a:avLst/>
          </a:prstGeom>
        </p:spPr>
      </p:pic>
      <p:sp>
        <p:nvSpPr>
          <p:cNvPr id="5" name="Google Shape;199;p31">
            <a:extLst>
              <a:ext uri="{FF2B5EF4-FFF2-40B4-BE49-F238E27FC236}">
                <a16:creationId xmlns:a16="http://schemas.microsoft.com/office/drawing/2014/main" id="{676BFE9B-ADD3-2158-0329-A25BB5EB8E72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3691D-60B4-9B6E-7E0B-DE43B486F1D6}"/>
              </a:ext>
            </a:extLst>
          </p:cNvPr>
          <p:cNvSpPr txBox="1"/>
          <p:nvPr/>
        </p:nvSpPr>
        <p:spPr>
          <a:xfrm>
            <a:off x="7596247" y="3462918"/>
            <a:ext cx="1276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ค่าสูงสุดอันดับ </a:t>
            </a:r>
            <a:r>
              <a:rPr lang="en-US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en-TH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66E56-14D7-3F72-617B-957750731309}"/>
              </a:ext>
            </a:extLst>
          </p:cNvPr>
          <p:cNvSpPr txBox="1"/>
          <p:nvPr/>
        </p:nvSpPr>
        <p:spPr>
          <a:xfrm>
            <a:off x="7596246" y="4164418"/>
            <a:ext cx="1276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ค่าสูงสุดอันดับ </a:t>
            </a:r>
            <a:r>
              <a:rPr lang="en-US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lang="en-TH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88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25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C6A80-38A4-370A-311E-22CACD623373}"/>
              </a:ext>
            </a:extLst>
          </p:cNvPr>
          <p:cNvSpPr txBox="1"/>
          <p:nvPr/>
        </p:nvSpPr>
        <p:spPr>
          <a:xfrm>
            <a:off x="213721" y="161389"/>
            <a:ext cx="700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2.4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การเพิ่มจำนวนข้อมูล (</a:t>
            </a:r>
            <a:r>
              <a:rPr lang="en-US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 Augmentation)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9F43F-A490-C669-738C-B0E6A7C7ACD1}"/>
              </a:ext>
            </a:extLst>
          </p:cNvPr>
          <p:cNvSpPr txBox="1"/>
          <p:nvPr/>
        </p:nvSpPr>
        <p:spPr>
          <a:xfrm>
            <a:off x="628650" y="2081236"/>
            <a:ext cx="254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การกลับแนวนอน </a:t>
            </a:r>
            <a:r>
              <a:rPr lang="en-US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(Horizontal Flip)</a:t>
            </a:r>
            <a:r>
              <a:rPr lang="en-TH" b="1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BE985800-1B4B-C7F0-6A94-1A131EFA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357" y="1480389"/>
            <a:ext cx="1596887" cy="1588186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030BC5A4-4D09-EC07-88D3-AE44D0109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118" y="1480389"/>
            <a:ext cx="1555875" cy="15710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EE58F9-3289-946D-6C0B-596DB72948C4}"/>
              </a:ext>
            </a:extLst>
          </p:cNvPr>
          <p:cNvSpPr txBox="1"/>
          <p:nvPr/>
        </p:nvSpPr>
        <p:spPr>
          <a:xfrm>
            <a:off x="4232939" y="891024"/>
            <a:ext cx="398239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sz="2000">
                <a:latin typeface="TH SarabunPSK"/>
                <a:cs typeface="TH SarabunPSK"/>
              </a:rPr>
              <a:t>ภาพต้นฉบับ                  ภาพหลังจากการแปลงข้อมูล</a:t>
            </a:r>
            <a:endParaRPr lang="en-US" sz="2000">
              <a:latin typeface="TH SarabunPSK"/>
              <a:cs typeface="TH SarabunPSK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907B14-6D35-8961-DF87-17B74AA08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352" y="3121949"/>
            <a:ext cx="1569641" cy="1588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851B10-8504-7FD1-F6A0-72848DBF3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52" y="4780669"/>
            <a:ext cx="1569641" cy="1575682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93716831-0AAF-687C-8A18-ECB97ECD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357" y="3139110"/>
            <a:ext cx="1596887" cy="1588186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C958F987-2981-E989-043A-F0BC626B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357" y="4797251"/>
            <a:ext cx="1596887" cy="15881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A8E4F3-9E34-AE51-F3BD-D68D9E229AE7}"/>
              </a:ext>
            </a:extLst>
          </p:cNvPr>
          <p:cNvSpPr txBox="1"/>
          <p:nvPr/>
        </p:nvSpPr>
        <p:spPr>
          <a:xfrm>
            <a:off x="647214" y="3850132"/>
            <a:ext cx="267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การหมุนด้วยมุม </a:t>
            </a:r>
            <a:r>
              <a:rPr lang="en-US" sz="18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30 – 70</a:t>
            </a:r>
            <a:r>
              <a:rPr lang="th-TH" sz="18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องศาอย่างสุ่ม</a:t>
            </a:r>
            <a:r>
              <a:rPr lang="en-TH" b="1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BCE58-1C2B-8F25-DFFF-056CF9B7E1C7}"/>
              </a:ext>
            </a:extLst>
          </p:cNvPr>
          <p:cNvSpPr txBox="1"/>
          <p:nvPr/>
        </p:nvSpPr>
        <p:spPr>
          <a:xfrm>
            <a:off x="647214" y="5018863"/>
            <a:ext cx="25312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การหมุนด้วยมุม </a:t>
            </a:r>
            <a:r>
              <a:rPr lang="en-US" sz="18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10 – 180</a:t>
            </a:r>
            <a:r>
              <a:rPr lang="th-TH" sz="18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องศาอย่างสุ่ม และการตัดขอบด้านที่ขนานแกนเอ็กซ์เป็นมุม </a:t>
            </a:r>
            <a:r>
              <a:rPr lang="en-US" sz="18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-5 </a:t>
            </a:r>
            <a:r>
              <a:rPr lang="th-TH" sz="18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องศาและด้านที่ขนานแกนวายเป็นมุม </a:t>
            </a:r>
            <a:r>
              <a:rPr lang="en-US" sz="18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5 </a:t>
            </a:r>
            <a:r>
              <a:rPr lang="th-TH" sz="18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องศา</a:t>
            </a:r>
            <a:r>
              <a:rPr lang="en-TH" b="1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26DF8E-2C03-A87C-C1A4-D17250001235}"/>
              </a:ext>
            </a:extLst>
          </p:cNvPr>
          <p:cNvCxnSpPr/>
          <p:nvPr/>
        </p:nvCxnSpPr>
        <p:spPr>
          <a:xfrm>
            <a:off x="3583042" y="891024"/>
            <a:ext cx="0" cy="5697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64C8A3-EB29-30BE-D16D-1EB3A37E5780}"/>
              </a:ext>
            </a:extLst>
          </p:cNvPr>
          <p:cNvCxnSpPr/>
          <p:nvPr/>
        </p:nvCxnSpPr>
        <p:spPr>
          <a:xfrm>
            <a:off x="5885790" y="891024"/>
            <a:ext cx="0" cy="5697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410455-944B-9A7A-67E1-770BACA662BF}"/>
              </a:ext>
            </a:extLst>
          </p:cNvPr>
          <p:cNvCxnSpPr>
            <a:cxnSpLocks/>
          </p:cNvCxnSpPr>
          <p:nvPr/>
        </p:nvCxnSpPr>
        <p:spPr>
          <a:xfrm>
            <a:off x="628650" y="1291134"/>
            <a:ext cx="76702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91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26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C6A80-38A4-370A-311E-22CACD623373}"/>
              </a:ext>
            </a:extLst>
          </p:cNvPr>
          <p:cNvSpPr txBox="1"/>
          <p:nvPr/>
        </p:nvSpPr>
        <p:spPr>
          <a:xfrm>
            <a:off x="213721" y="161389"/>
            <a:ext cx="700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2.4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การปรับปรุง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5B89D-C478-5039-B367-473D1E843C25}"/>
              </a:ext>
            </a:extLst>
          </p:cNvPr>
          <p:cNvSpPr txBox="1"/>
          <p:nvPr/>
        </p:nvSpPr>
        <p:spPr>
          <a:xfrm>
            <a:off x="907265" y="817697"/>
            <a:ext cx="73294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ผลการเปรียบเทียบค่า </a:t>
            </a:r>
            <a:r>
              <a:rPr lang="en-US" sz="24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PCE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ในแต่ละท่าและ </a:t>
            </a:r>
            <a:r>
              <a:rPr lang="en-US" sz="24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PCE</a:t>
            </a:r>
            <a:r>
              <a:rPr lang="en-US" sz="2400" baseline="-250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total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ในหน่วยเปอร์เซ็นต์ระหว่างแบบจำลองที่ฝึกฝนใหม่และแบบจำลองที่ฝึกฝนโดย</a:t>
            </a:r>
            <a:endParaRPr lang="en-US" sz="24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เพิ่มข้อมูลที่ให้การเรียนรู้ด้วยการเพิ่มการกลับแนวนอนทุกเฟรม</a:t>
            </a:r>
            <a:r>
              <a:rPr lang="en-TH" sz="2400" b="1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(Horizontal Flip)</a:t>
            </a:r>
            <a:endParaRPr lang="en-TH" sz="24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B12619-69D7-54F1-3E8B-708AA376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52" y="2151114"/>
            <a:ext cx="7976298" cy="44411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20C62-1C8E-8921-BB8C-60521E48C031}"/>
              </a:ext>
            </a:extLst>
          </p:cNvPr>
          <p:cNvSpPr txBox="1"/>
          <p:nvPr/>
        </p:nvSpPr>
        <p:spPr>
          <a:xfrm>
            <a:off x="8337052" y="3159493"/>
            <a:ext cx="806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ค่าสูงสุด</a:t>
            </a:r>
            <a:endParaRPr lang="en-TH">
              <a:solidFill>
                <a:schemeClr val="accent2"/>
              </a:solidFill>
            </a:endParaRPr>
          </a:p>
        </p:txBody>
      </p:sp>
      <p:sp>
        <p:nvSpPr>
          <p:cNvPr id="5" name="Google Shape;199;p31">
            <a:extLst>
              <a:ext uri="{FF2B5EF4-FFF2-40B4-BE49-F238E27FC236}">
                <a16:creationId xmlns:a16="http://schemas.microsoft.com/office/drawing/2014/main" id="{9BC4B7C6-310C-60CE-FED6-0475FCB6A247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152734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27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C6A80-38A4-370A-311E-22CACD623373}"/>
              </a:ext>
            </a:extLst>
          </p:cNvPr>
          <p:cNvSpPr txBox="1"/>
          <p:nvPr/>
        </p:nvSpPr>
        <p:spPr>
          <a:xfrm>
            <a:off x="213721" y="161389"/>
            <a:ext cx="700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2.4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การปรับปรุง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5B89D-C478-5039-B367-473D1E843C25}"/>
              </a:ext>
            </a:extLst>
          </p:cNvPr>
          <p:cNvSpPr txBox="1"/>
          <p:nvPr/>
        </p:nvSpPr>
        <p:spPr>
          <a:xfrm>
            <a:off x="907263" y="1299441"/>
            <a:ext cx="73294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ผลการเปรียบเทียบค่า </a:t>
            </a:r>
            <a:r>
              <a:rPr lang="en-US" sz="24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PCE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ในแต่ละท่าและ </a:t>
            </a:r>
            <a:r>
              <a:rPr lang="en-US" sz="24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PCE</a:t>
            </a:r>
            <a:r>
              <a:rPr lang="en-US" sz="2400" baseline="-250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total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ในหน่วยเปอร์เซ็นต์ระหว่างแบบจำลองที่ฝึกฝนใหม่และแบบจำลองที่ฝึกฝนโดย</a:t>
            </a:r>
            <a:endParaRPr lang="en-US" sz="24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b="1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เพิ่มการหมุนด้วยมุมอย่างสุ่มในช่วงมุม </a:t>
            </a:r>
            <a:r>
              <a:rPr lang="en-US" sz="2400" b="1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(30 – 70 </a:t>
            </a:r>
            <a:r>
              <a:rPr lang="th-TH" sz="2400" b="1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องศา</a:t>
            </a:r>
            <a:r>
              <a:rPr lang="en-US" sz="2400" b="1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)</a:t>
            </a:r>
            <a:endParaRPr lang="en-TH" sz="24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29A31-1850-92CE-F155-95A4475C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17" y="2713682"/>
            <a:ext cx="7672763" cy="3214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47DA98-D27A-3735-04E8-7B34E0D59929}"/>
              </a:ext>
            </a:extLst>
          </p:cNvPr>
          <p:cNvSpPr txBox="1"/>
          <p:nvPr/>
        </p:nvSpPr>
        <p:spPr>
          <a:xfrm>
            <a:off x="8236732" y="3649687"/>
            <a:ext cx="806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ค่าสูงสุด</a:t>
            </a:r>
            <a:endParaRPr lang="en-TH">
              <a:solidFill>
                <a:schemeClr val="accent2"/>
              </a:solidFill>
            </a:endParaRPr>
          </a:p>
        </p:txBody>
      </p:sp>
      <p:sp>
        <p:nvSpPr>
          <p:cNvPr id="6" name="Google Shape;199;p31">
            <a:extLst>
              <a:ext uri="{FF2B5EF4-FFF2-40B4-BE49-F238E27FC236}">
                <a16:creationId xmlns:a16="http://schemas.microsoft.com/office/drawing/2014/main" id="{3F0B081D-15B7-BD14-4E0A-B799FF6F4C59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347941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E4FC51-06C3-2555-E3FB-8BB6411A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25" y="2732575"/>
            <a:ext cx="7937481" cy="3391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28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C6A80-38A4-370A-311E-22CACD623373}"/>
              </a:ext>
            </a:extLst>
          </p:cNvPr>
          <p:cNvSpPr txBox="1"/>
          <p:nvPr/>
        </p:nvSpPr>
        <p:spPr>
          <a:xfrm>
            <a:off x="213721" y="161389"/>
            <a:ext cx="700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2.4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การปรับปรุง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5B89D-C478-5039-B367-473D1E843C25}"/>
              </a:ext>
            </a:extLst>
          </p:cNvPr>
          <p:cNvSpPr txBox="1"/>
          <p:nvPr/>
        </p:nvSpPr>
        <p:spPr>
          <a:xfrm>
            <a:off x="907263" y="1299441"/>
            <a:ext cx="73294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ผลการเปรียบเทียบค่า </a:t>
            </a:r>
            <a:r>
              <a:rPr lang="en-US" sz="24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PCE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ในแต่ละท่าและ </a:t>
            </a:r>
            <a:r>
              <a:rPr lang="en-US" sz="24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PCE</a:t>
            </a:r>
            <a:r>
              <a:rPr lang="en-US" sz="2400" baseline="-250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total</a:t>
            </a:r>
            <a:r>
              <a:rPr lang="en-US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ในหน่วยเปอร์เซ็นต์ระหว่าง           แบบจำลองที่ฝึกฝนใหม่และแบบจำลองที่ฝึกฝนแล้ว</a:t>
            </a:r>
            <a:r>
              <a:rPr lang="th-TH" sz="240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เฉพาะ</a:t>
            </a:r>
            <a:r>
              <a:rPr lang="th-TH" sz="2400" b="1" u="sng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รูปแบบข้อมูลที่ </a:t>
            </a:r>
            <a:r>
              <a:rPr lang="en-US" sz="2400" b="1" u="sng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1</a:t>
            </a:r>
            <a:r>
              <a:rPr lang="en-US" sz="240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th-TH" sz="240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                                        </a:t>
            </a:r>
            <a:r>
              <a:rPr lang="th-TH" sz="2400" b="1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ด้วยเพิ่มข้อมูลที่ให้การเรียนรู้โดยเพิ่มทุกเฟรมของวีดีทัศน์ที่ให้การเรียนรู้ด้วยวิธีต่าง ๆ</a:t>
            </a:r>
            <a:r>
              <a:rPr lang="en-TH" sz="240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2400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B4419-9027-894C-4475-92BE0D03E68B}"/>
              </a:ext>
            </a:extLst>
          </p:cNvPr>
          <p:cNvSpPr/>
          <p:nvPr/>
        </p:nvSpPr>
        <p:spPr>
          <a:xfrm>
            <a:off x="7305152" y="5265336"/>
            <a:ext cx="854110" cy="3717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FFDC18-E1CA-113E-6611-D57E6780BCAE}"/>
              </a:ext>
            </a:extLst>
          </p:cNvPr>
          <p:cNvSpPr txBox="1"/>
          <p:nvPr/>
        </p:nvSpPr>
        <p:spPr>
          <a:xfrm>
            <a:off x="8431320" y="5267793"/>
            <a:ext cx="806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ค่าสูงสุด</a:t>
            </a:r>
            <a:endParaRPr lang="en-TH">
              <a:solidFill>
                <a:srgbClr val="00B050"/>
              </a:solidFill>
            </a:endParaRPr>
          </a:p>
        </p:txBody>
      </p:sp>
      <p:sp>
        <p:nvSpPr>
          <p:cNvPr id="5" name="Google Shape;199;p31">
            <a:extLst>
              <a:ext uri="{FF2B5EF4-FFF2-40B4-BE49-F238E27FC236}">
                <a16:creationId xmlns:a16="http://schemas.microsoft.com/office/drawing/2014/main" id="{B58E2691-69A0-A6DD-58E2-4FF1F258A3F8}"/>
              </a:ext>
            </a:extLst>
          </p:cNvPr>
          <p:cNvSpPr txBox="1"/>
          <p:nvPr/>
        </p:nvSpPr>
        <p:spPr>
          <a:xfrm>
            <a:off x="36000" y="6522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324823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D65BF1-59D8-E76D-4E19-7C9673C4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29</a:t>
            </a:fld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1B12E-074C-F4E4-E32D-8B6EAEF8A7E7}"/>
              </a:ext>
            </a:extLst>
          </p:cNvPr>
          <p:cNvSpPr txBox="1"/>
          <p:nvPr/>
        </p:nvSpPr>
        <p:spPr>
          <a:xfrm>
            <a:off x="213722" y="284575"/>
            <a:ext cx="5584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2.5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ขั้นตอนวิธีและผลลัพธ์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6119319-C665-46B8-E812-19D09062D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51" y="4797140"/>
            <a:ext cx="1576668" cy="157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3032A8-4781-E969-6F48-85BDA4A8DF36}"/>
              </a:ext>
            </a:extLst>
          </p:cNvPr>
          <p:cNvSpPr txBox="1"/>
          <p:nvPr/>
        </p:nvSpPr>
        <p:spPr>
          <a:xfrm>
            <a:off x="2915858" y="5128062"/>
            <a:ext cx="5388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>
                <a:solidFill>
                  <a:schemeClr val="dk1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Sarabun"/>
              </a:rPr>
              <a:t>ตัวอย่าง</a:t>
            </a:r>
            <a:r>
              <a:rPr lang="en-US" b="1">
                <a:solidFill>
                  <a:schemeClr val="dk1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Sarabun"/>
              </a:rPr>
              <a:t>: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Sarabun"/>
              </a:rPr>
              <a:t>สำหรับ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วีดิทัศน์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Sarabun"/>
              </a:rPr>
              <a:t>นี้ประกอบไปด้วยเฟรมทั้งสิ้น 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Sarabun"/>
              </a:rPr>
              <a:t>87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Sarabun"/>
              </a:rPr>
              <a:t>เฟรม พบว่า ณ เฟรมที่ </a:t>
            </a:r>
            <a:r>
              <a:rPr lang="en-US">
                <a:solidFill>
                  <a:schemeClr val="dk1"/>
                </a:solidFill>
                <a:highlight>
                  <a:srgbClr val="E96E58"/>
                </a:highlight>
                <a:latin typeface="TH SarabunPSK" panose="020B0500040200020003" pitchFamily="34" charset="-34"/>
                <a:cs typeface="TH SarabunPSK" panose="020B0500040200020003" pitchFamily="34" charset="-34"/>
                <a:sym typeface="Sarabun"/>
              </a:rPr>
              <a:t>21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Sarabun"/>
              </a:rPr>
              <a:t> </a:t>
            </a:r>
            <a:endParaRPr lang="th-TH">
              <a:solidFill>
                <a:schemeClr val="dk1"/>
              </a:solidFill>
              <a:latin typeface="TH SarabunPSK" panose="020B0500040200020003" pitchFamily="34" charset="-34"/>
              <a:cs typeface="TH SarabunPSK" panose="020B0500040200020003" pitchFamily="34" charset="-34"/>
              <a:sym typeface="Sarabun"/>
            </a:endParaRPr>
          </a:p>
          <a:p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คนในวีดิทัศน์น่าจะกำลังทำท่า </a:t>
            </a:r>
            <a:r>
              <a:rPr lang="en-US">
                <a:solidFill>
                  <a:schemeClr val="dk1"/>
                </a:solidFill>
                <a:highlight>
                  <a:srgbClr val="E96E58"/>
                </a:highlight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Toe-up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อยู่ด้วย</a:t>
            </a:r>
            <a:r>
              <a:rPr lang="th-TH" b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ค่าความเชื่อมั่น 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= </a:t>
            </a:r>
            <a:r>
              <a:rPr lang="en-US">
                <a:solidFill>
                  <a:srgbClr val="0432FF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0.893          </a:t>
            </a:r>
            <a:endParaRPr lang="th-TH">
              <a:solidFill>
                <a:srgbClr val="0432FF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(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ซึ่งค่านี้สูงสุดแล้ว ณ เฟรมที่ 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21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จากการวิเคราะห์ทั้ง </a:t>
            </a:r>
            <a:r>
              <a:rPr lang="en-US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87 </a:t>
            </a:r>
            <a:r>
              <a:rPr lang="th-TH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เฟรม)</a:t>
            </a:r>
            <a:endParaRPr lang="th-TH">
              <a:solidFill>
                <a:schemeClr val="dk1"/>
              </a:solidFill>
              <a:latin typeface="TH SarabunPSK" panose="020B0500040200020003" pitchFamily="34" charset="-34"/>
              <a:cs typeface="TH SarabunPSK" panose="020B0500040200020003" pitchFamily="34" charset="-34"/>
              <a:sym typeface="Sarabun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88A86B3-F7E3-DD99-7726-08DE461EF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2" y="3395434"/>
            <a:ext cx="8558062" cy="128073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99;p31">
            <a:extLst>
              <a:ext uri="{FF2B5EF4-FFF2-40B4-BE49-F238E27FC236}">
                <a16:creationId xmlns:a16="http://schemas.microsoft.com/office/drawing/2014/main" id="{CC040B68-FE7F-42A1-571B-DA71FF03A0A2}"/>
              </a:ext>
            </a:extLst>
          </p:cNvPr>
          <p:cNvSpPr txBox="1"/>
          <p:nvPr/>
        </p:nvSpPr>
        <p:spPr>
          <a:xfrm>
            <a:off x="0" y="6520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pic>
        <p:nvPicPr>
          <p:cNvPr id="6" name="Picture 5" descr="A person playing golf&#10;&#10;Description automatically generated with medium confidence">
            <a:extLst>
              <a:ext uri="{FF2B5EF4-FFF2-40B4-BE49-F238E27FC236}">
                <a16:creationId xmlns:a16="http://schemas.microsoft.com/office/drawing/2014/main" id="{B25D32A7-42C9-069A-DA03-2FB26488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78" y="954677"/>
            <a:ext cx="2263480" cy="2263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136EEB-C389-4E61-6D1B-B02377D3B9C7}"/>
                  </a:ext>
                </a:extLst>
              </p:cNvPr>
              <p:cNvSpPr txBox="1"/>
              <p:nvPr/>
            </p:nvSpPr>
            <p:spPr>
              <a:xfrm>
                <a:off x="3055960" y="887480"/>
                <a:ext cx="5715824" cy="2424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b="1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เริ่มต้น</a:t>
                </a:r>
              </a:p>
              <a:p>
                <a:r>
                  <a:rPr lang="th-TH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จำนวนเฟรมในวีดิทัศน์: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𝑁</m:t>
                    </m:r>
                    <m:r>
                      <a:rPr lang="th-TH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PSK" panose="020B0500040200020003" pitchFamily="34" charset="-34"/>
                      </a:rPr>
                      <m:t>←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87 </m:t>
                    </m:r>
                  </m:oMath>
                </a14:m>
                <a:endParaRPr lang="en-US" sz="1600">
                  <a:effectLst/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r>
                  <a:rPr lang="th-TH" b="1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สำหรับ </a:t>
                </a:r>
                <a:r>
                  <a:rPr lang="th-TH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ท่า</a:t>
                </a:r>
                <a:r>
                  <a:rPr lang="en-US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𝑒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=0 </m:t>
                    </m:r>
                    <m:r>
                      <a:rPr lang="th-TH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ถึง</m:t>
                    </m:r>
                    <m:r>
                      <a:rPr lang="th-TH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 7</m:t>
                    </m:r>
                  </m:oMath>
                </a14:m>
                <a:r>
                  <a:rPr lang="th-TH" sz="1600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th-TH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(มี 8 ท่า) </a:t>
                </a:r>
                <a:r>
                  <a:rPr lang="th-TH" b="1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ทำ</a:t>
                </a:r>
                <a:r>
                  <a:rPr lang="en-US" b="1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:</a:t>
                </a:r>
              </a:p>
              <a:p>
                <a:r>
                  <a:rPr lang="en-US" b="1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	</a:t>
                </a:r>
                <a:r>
                  <a:rPr lang="th-TH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ลิสต์เก็บค่</a:t>
                </a:r>
                <a:r>
                  <a:rPr lang="en-US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า</a:t>
                </a:r>
                <a:r>
                  <a:rPr lang="th-TH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ความเชื่อมั่น </a:t>
                </a:r>
                <a14:m>
                  <m:oMath xmlns:m="http://schemas.openxmlformats.org/officeDocument/2006/math">
                    <m:r>
                      <a:rPr lang="th-TH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PSK" panose="020B0500040200020003" pitchFamily="34" charset="-34"/>
                      </a:rPr>
                      <m:t>←</m:t>
                    </m:r>
                  </m:oMath>
                </a14:m>
                <a:r>
                  <a:rPr lang="th-TH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ลิสต์ว่าง</a:t>
                </a:r>
                <a:endParaRPr lang="th-TH">
                  <a:effectLst/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r>
                  <a:rPr lang="th-TH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	</a:t>
                </a:r>
                <a:r>
                  <a:rPr lang="th-TH" b="1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สำหรับ</a:t>
                </a:r>
                <a:r>
                  <a:rPr lang="th-TH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ลำดับเฟรม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𝑓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=0 </m:t>
                    </m:r>
                    <m:r>
                      <a:rPr lang="th-TH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ถึง</m:t>
                    </m:r>
                    <m:r>
                      <a:rPr lang="th-TH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𝑁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−1</m:t>
                    </m:r>
                  </m:oMath>
                </a14:m>
                <a:r>
                  <a:rPr lang="en-US" sz="1600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th-TH" b="1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ทำ</a:t>
                </a:r>
                <a:r>
                  <a:rPr lang="en-US" b="1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:</a:t>
                </a:r>
              </a:p>
              <a:p>
                <a:r>
                  <a:rPr lang="en-US" b="1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		</a:t>
                </a:r>
                <a:r>
                  <a:rPr lang="th-TH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ทำนาย</a:t>
                </a:r>
                <a:r>
                  <a:rPr lang="th-TH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ค่า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i="0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confidence</m:t>
                    </m:r>
                    <m:r>
                      <m:rPr>
                        <m:nor/>
                      </m:rPr>
                      <a:rPr lang="en-US" sz="1600" b="0" i="0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_</m:t>
                    </m:r>
                    <m:r>
                      <m:rPr>
                        <m:nor/>
                      </m:rPr>
                      <a:rPr lang="en-US" sz="1600" b="0" i="0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of</m:t>
                    </m:r>
                    <m:r>
                      <m:rPr>
                        <m:nor/>
                      </m:rPr>
                      <a:rPr lang="en-US" sz="1600" b="0" i="0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_</m:t>
                    </m:r>
                    <m:r>
                      <m:rPr>
                        <m:nor/>
                      </m:rPr>
                      <a:rPr lang="en-US" sz="1600" b="0" i="0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e</m:t>
                    </m:r>
                    <m:d>
                      <m:d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r>
                          <a:rPr lang="th-TH" sz="1600" b="0" i="1" smtClean="0"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  <m:t>เฟรมที่</m:t>
                        </m:r>
                        <m:r>
                          <a:rPr lang="th-TH" sz="1600" b="0" i="1" smtClean="0"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  <m:t> 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th-TH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แล้วเพิ่มใ</a:t>
                </a:r>
                <a:r>
                  <a:rPr lang="th-TH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นลิสต์</a:t>
                </a:r>
                <a:endParaRPr lang="th-TH">
                  <a:effectLst/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r>
                  <a:rPr lang="th-TH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	</a:t>
                </a:r>
                <a:r>
                  <a:rPr lang="th-TH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ลำดับ</a:t>
                </a:r>
                <a:r>
                  <a:rPr lang="th-TH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เฟรมที่คนในวีดิทัศน์กำลังทำท่า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cs typeface="TH SarabunPSK" panose="020B0500040200020003" pitchFamily="34" charset="-34"/>
                      </a:rPr>
                      <m:t>𝑒</m:t>
                    </m:r>
                  </m:oMath>
                </a14:m>
                <a:r>
                  <a:rPr lang="en-US" sz="1600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th-TH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อยู่</a:t>
                </a:r>
                <a:r>
                  <a:rPr lang="en-US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smtClean="0">
                                <a:effectLst/>
                                <a:latin typeface="Cambria Math" panose="02040503050406030204" pitchFamily="18" charset="0"/>
                                <a:cs typeface="TH SarabunPSK" panose="020B0500040200020003" pitchFamily="34" charset="-34"/>
                              </a:rPr>
                            </m:ctrlPr>
                          </m:limLowPr>
                          <m:e>
                            <m:r>
                              <a:rPr lang="en-US" sz="1600" b="0" i="0" smtClean="0">
                                <a:effectLst/>
                                <a:latin typeface="Cambria Math" panose="02040503050406030204" pitchFamily="18" charset="0"/>
                                <a:cs typeface="TH SarabunPSK" panose="020B0500040200020003" pitchFamily="34" charset="-34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effectLst/>
                                <a:latin typeface="Cambria Math" panose="02040503050406030204" pitchFamily="18" charset="0"/>
                                <a:cs typeface="TH SarabunPSK" panose="020B0500040200020003" pitchFamily="34" charset="-34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  <a:cs typeface="TH SarabunPSK" panose="020B0500040200020003" pitchFamily="34" charset="-34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600" i="1" smtClean="0">
                                <a:effectLst/>
                                <a:latin typeface="Cambria Math" panose="02040503050406030204" pitchFamily="18" charset="0"/>
                                <a:cs typeface="TH SarabunPSK" panose="020B0500040200020003" pitchFamily="34" charset="-34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th-TH" sz="1600" dirty="0">
                                <a:latin typeface="TH SarabunPSK" panose="020B0500040200020003" pitchFamily="34" charset="-34"/>
                                <a:cs typeface="TH SarabunPSK" panose="020B0500040200020003" pitchFamily="34" charset="-34"/>
                              </a:rPr>
                              <m:t>ลิสต์เก็บค่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latin typeface="TH SarabunPSK" panose="020B0500040200020003" pitchFamily="34" charset="-34"/>
                                <a:cs typeface="TH SarabunPSK" panose="020B0500040200020003" pitchFamily="34" charset="-34"/>
                              </a:rPr>
                              <m:t>า</m:t>
                            </m:r>
                            <m:r>
                              <m:rPr>
                                <m:nor/>
                              </m:rPr>
                              <a:rPr lang="th-TH" sz="1600" dirty="0">
                                <a:latin typeface="TH SarabunPSK" panose="020B0500040200020003" pitchFamily="34" charset="-34"/>
                                <a:cs typeface="TH SarabunPSK" panose="020B0500040200020003" pitchFamily="34" charset="-34"/>
                              </a:rPr>
                              <m:t>ความเชื่อมั่น</m:t>
                            </m:r>
                          </m:e>
                        </m:d>
                      </m:e>
                    </m:func>
                  </m:oMath>
                </a14:m>
                <a:r>
                  <a:rPr lang="th-TH" sz="1600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endParaRPr lang="en-US" sz="160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r>
                  <a:rPr lang="th-TH" b="1">
                    <a:effectLst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จบการทำงาน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136EEB-C389-4E61-6D1B-B02377D3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60" y="887480"/>
                <a:ext cx="5715824" cy="2424510"/>
              </a:xfrm>
              <a:prstGeom prst="rect">
                <a:avLst/>
              </a:prstGeom>
              <a:blipFill>
                <a:blip r:embed="rId5"/>
                <a:stretch>
                  <a:fillRect l="-853" t="-1259" b="-14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58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F85FFE-2B6A-FCC2-8F00-CF576883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3</a:t>
            </a:fld>
            <a:endParaRPr lang="en-TH"/>
          </a:p>
        </p:txBody>
      </p:sp>
      <p:sp>
        <p:nvSpPr>
          <p:cNvPr id="4" name="Google Shape;158;p28">
            <a:extLst>
              <a:ext uri="{FF2B5EF4-FFF2-40B4-BE49-F238E27FC236}">
                <a16:creationId xmlns:a16="http://schemas.microsoft.com/office/drawing/2014/main" id="{34B6592F-0655-4C21-CCE0-707369AB3D77}"/>
              </a:ext>
            </a:extLst>
          </p:cNvPr>
          <p:cNvSpPr txBox="1"/>
          <p:nvPr/>
        </p:nvSpPr>
        <p:spPr>
          <a:xfrm>
            <a:off x="1136366" y="579457"/>
            <a:ext cx="6677629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>
              <a:buClr>
                <a:schemeClr val="dk1"/>
              </a:buClr>
              <a:buSzPts val="1400"/>
            </a:pPr>
            <a:r>
              <a:rPr lang="th-TH" sz="4000" b="1">
                <a:solidFill>
                  <a:srgbClr val="C00000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วัตถุประสงค์ของโครงงาน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sz="2400" b="1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นำแบบจำลองการเรียนรู้เชิงลึก </a:t>
            </a:r>
            <a:r>
              <a:rPr lang="th-TH" sz="2400">
                <a:solidFill>
                  <a:srgbClr val="0096FF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(</a:t>
            </a:r>
            <a:r>
              <a:rPr lang="en-US" sz="2400">
                <a:solidFill>
                  <a:srgbClr val="0096FF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Deep learning model)</a:t>
            </a:r>
            <a:r>
              <a:rPr lang="en-US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มาประยุกต์ใช้เข้ากับขั้นตอนวิธีการจับคู่แผ่นแบบโดยใช้มุม </a:t>
            </a:r>
            <a:r>
              <a:rPr lang="th-TH" sz="2400">
                <a:solidFill>
                  <a:srgbClr val="0096FF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(</a:t>
            </a:r>
            <a:r>
              <a:rPr lang="en-US" sz="2400">
                <a:solidFill>
                  <a:srgbClr val="0096FF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Template matching algorithm)</a:t>
            </a:r>
            <a:r>
              <a:rPr lang="en-US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ที่ได้ออกแบบเองในการ</a:t>
            </a:r>
            <a:r>
              <a:rPr lang="th-TH" sz="2400">
                <a:solidFill>
                  <a:srgbClr val="0096FF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วิเคราะห์ลำดับการสวิงกอล์ฟ </a:t>
            </a:r>
            <a:endParaRPr lang="en-US" sz="2400">
              <a:solidFill>
                <a:srgbClr val="0096FF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th-TH" sz="2400">
              <a:solidFill>
                <a:schemeClr val="dk1"/>
              </a:solidFill>
              <a:highlight>
                <a:srgbClr val="FFFF00"/>
              </a:highlight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th-TH" sz="2400">
                <a:solidFill>
                  <a:srgbClr val="00B050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ทดสอบและปรับปรุงประสิทธิภาพ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ของการใช้งานของโปรแกรมการวิเคราะห์ลำดับการสวิงกอล์ฟ </a:t>
            </a:r>
            <a:endParaRPr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B906E-A5E2-308E-ABED-1328DC401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65" y="4127278"/>
            <a:ext cx="2300493" cy="1776720"/>
          </a:xfrm>
          <a:prstGeom prst="rect">
            <a:avLst/>
          </a:prstGeom>
        </p:spPr>
      </p:pic>
      <p:pic>
        <p:nvPicPr>
          <p:cNvPr id="5" name="Picture 4" descr="A person playing golf&#10;&#10;Description automatically generated with medium confidence">
            <a:extLst>
              <a:ext uri="{FF2B5EF4-FFF2-40B4-BE49-F238E27FC236}">
                <a16:creationId xmlns:a16="http://schemas.microsoft.com/office/drawing/2014/main" id="{90624FCD-8866-CE0A-F016-4896709C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571" y="4125305"/>
            <a:ext cx="1780667" cy="17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1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30</a:t>
            </a:fld>
            <a:endParaRPr lang="en-TH"/>
          </a:p>
        </p:txBody>
      </p:sp>
      <p:pic>
        <p:nvPicPr>
          <p:cNvPr id="5" name="Picture 4" descr="A person playing baseball&#10;&#10;Description automatically generated with medium confidence">
            <a:extLst>
              <a:ext uri="{FF2B5EF4-FFF2-40B4-BE49-F238E27FC236}">
                <a16:creationId xmlns:a16="http://schemas.microsoft.com/office/drawing/2014/main" id="{B966F90B-E1B2-0FE7-F372-3C64D40A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02" y="1742020"/>
            <a:ext cx="3973590" cy="3973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7D39D5-A7FE-3542-0FB7-AEE45FE421E4}"/>
              </a:ext>
            </a:extLst>
          </p:cNvPr>
          <p:cNvSpPr txBox="1"/>
          <p:nvPr/>
        </p:nvSpPr>
        <p:spPr>
          <a:xfrm>
            <a:off x="1765993" y="5894686"/>
            <a:ext cx="154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วีดีทัศน์ </a:t>
            </a:r>
            <a:r>
              <a:rPr lang="en-US" sz="2400">
                <a:latin typeface="TH SarabunPSK" panose="020B0500040200020003" pitchFamily="34" charset="-34"/>
                <a:cs typeface="TH SarabunPSK" panose="020B0500040200020003" pitchFamily="34" charset="-34"/>
              </a:rPr>
              <a:t>584</a:t>
            </a:r>
            <a:endParaRPr lang="en-TH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E578F-0A56-9997-E207-922463E6C051}"/>
              </a:ext>
            </a:extLst>
          </p:cNvPr>
          <p:cNvSpPr txBox="1"/>
          <p:nvPr/>
        </p:nvSpPr>
        <p:spPr>
          <a:xfrm>
            <a:off x="4264613" y="589468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วีดีทัศน์ </a:t>
            </a:r>
            <a:r>
              <a:rPr lang="en-US" sz="2400">
                <a:latin typeface="TH SarabunPSK" panose="020B0500040200020003" pitchFamily="34" charset="-34"/>
                <a:cs typeface="TH SarabunPSK" panose="020B0500040200020003" pitchFamily="34" charset="-34"/>
              </a:rPr>
              <a:t>612</a:t>
            </a:r>
            <a:endParaRPr lang="en-TH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2" name="Picture 11" descr="A person playing golf&#10;&#10;Description automatically generated with low confidence">
            <a:extLst>
              <a:ext uri="{FF2B5EF4-FFF2-40B4-BE49-F238E27FC236}">
                <a16:creationId xmlns:a16="http://schemas.microsoft.com/office/drawing/2014/main" id="{46943745-E81D-82E1-CA41-C312D4BF9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" t="15" r="-351" b="-1532"/>
          <a:stretch/>
        </p:blipFill>
        <p:spPr>
          <a:xfrm>
            <a:off x="4650693" y="1742020"/>
            <a:ext cx="3799840" cy="4054854"/>
          </a:xfrm>
          <a:prstGeom prst="rect">
            <a:avLst/>
          </a:prstGeom>
          <a:ln w="1905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7D46B6-8D08-6070-DACC-DBE173D3A4FA}"/>
              </a:ext>
            </a:extLst>
          </p:cNvPr>
          <p:cNvSpPr txBox="1"/>
          <p:nvPr/>
        </p:nvSpPr>
        <p:spPr>
          <a:xfrm>
            <a:off x="213722" y="284575"/>
            <a:ext cx="4216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2.5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BA41A-197E-B10D-CAE1-0F0D31407879}"/>
              </a:ext>
            </a:extLst>
          </p:cNvPr>
          <p:cNvSpPr txBox="1"/>
          <p:nvPr/>
        </p:nvSpPr>
        <p:spPr>
          <a:xfrm>
            <a:off x="2807030" y="1142390"/>
            <a:ext cx="3529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>
                <a:latin typeface="TH SarabunPSK" panose="020B0500040200020003" pitchFamily="34" charset="-34"/>
                <a:cs typeface="TH SarabunPSK" panose="020B0500040200020003" pitchFamily="34" charset="-34"/>
              </a:rPr>
              <a:t>ทดสอบกับวีดีทัศน์ในชุดข้อมูลกอล์ฟดีบี</a:t>
            </a:r>
            <a:endParaRPr lang="en-TH" sz="24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88473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31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D46B6-8D08-6070-DACC-DBE173D3A4FA}"/>
              </a:ext>
            </a:extLst>
          </p:cNvPr>
          <p:cNvSpPr txBox="1"/>
          <p:nvPr/>
        </p:nvSpPr>
        <p:spPr>
          <a:xfrm>
            <a:off x="213722" y="284575"/>
            <a:ext cx="4216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2.5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09B7B-DF08-BFA6-1AF3-D45DCE8AA7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5475" y="1162279"/>
            <a:ext cx="5066665" cy="256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74AB6C-1F3B-5535-20A7-F83347174606}"/>
              </a:ext>
            </a:extLst>
          </p:cNvPr>
          <p:cNvSpPr txBox="1"/>
          <p:nvPr/>
        </p:nvSpPr>
        <p:spPr>
          <a:xfrm>
            <a:off x="3538612" y="807795"/>
            <a:ext cx="1780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>
                <a:effectLst/>
                <a:ea typeface="Angsana New" panose="02020603050405020304" pitchFamily="18" charset="-34"/>
                <a:cs typeface="TH SarabunPSK" panose="020B0500040200020003" pitchFamily="34" charset="-34"/>
              </a:rPr>
              <a:t>เฟรมที่ได้จากวีดิทัศน์ </a:t>
            </a:r>
            <a:r>
              <a:rPr lang="en-US" sz="1800"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584</a:t>
            </a:r>
            <a:r>
              <a:rPr lang="en-TH">
                <a:effectLst/>
              </a:rPr>
              <a:t> </a:t>
            </a:r>
            <a:endParaRPr lang="en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1D977B-ACD4-DBDC-4374-94BE2F882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380" y="4077083"/>
            <a:ext cx="5064760" cy="2526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36206-8E30-C626-76D8-A61C5CD11BB8}"/>
              </a:ext>
            </a:extLst>
          </p:cNvPr>
          <p:cNvSpPr txBox="1"/>
          <p:nvPr/>
        </p:nvSpPr>
        <p:spPr>
          <a:xfrm>
            <a:off x="3538612" y="3725356"/>
            <a:ext cx="1780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>
                <a:effectLst/>
                <a:ea typeface="Angsana New" panose="02020603050405020304" pitchFamily="18" charset="-34"/>
                <a:cs typeface="TH SarabunPSK" panose="020B0500040200020003" pitchFamily="34" charset="-34"/>
              </a:rPr>
              <a:t>เฟรมที่ได้จากวีดิทัศน์ </a:t>
            </a:r>
            <a:r>
              <a:rPr lang="en-US" sz="1800"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612</a:t>
            </a:r>
            <a:r>
              <a:rPr lang="en-TH">
                <a:effectLst/>
              </a:rPr>
              <a:t> </a:t>
            </a:r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02716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32</a:t>
            </a:fld>
            <a:endParaRPr lang="en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D39D5-A7FE-3542-0FB7-AEE45FE421E4}"/>
              </a:ext>
            </a:extLst>
          </p:cNvPr>
          <p:cNvSpPr txBox="1"/>
          <p:nvPr/>
        </p:nvSpPr>
        <p:spPr>
          <a:xfrm>
            <a:off x="1161073" y="5819013"/>
            <a:ext cx="232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วีดิทัศน์ของไทเกอร์ วูด</a:t>
            </a:r>
            <a:r>
              <a:rPr lang="th-TH" sz="24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ส์</a:t>
            </a:r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E578F-0A56-9997-E207-922463E6C051}"/>
              </a:ext>
            </a:extLst>
          </p:cNvPr>
          <p:cNvSpPr txBox="1"/>
          <p:nvPr/>
        </p:nvSpPr>
        <p:spPr>
          <a:xfrm>
            <a:off x="4298016" y="581901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>
                <a:latin typeface="TH SarabunPSK" panose="020B0500040200020003" pitchFamily="34" charset="-34"/>
                <a:cs typeface="TH SarabunPSK" panose="020B0500040200020003" pitchFamily="34" charset="-34"/>
              </a:rPr>
              <a:t>วีดิทัศน์ที่ถ่ายทำเอง </a:t>
            </a:r>
            <a:endParaRPr lang="en-TH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D46B6-8D08-6070-DACC-DBE173D3A4FA}"/>
              </a:ext>
            </a:extLst>
          </p:cNvPr>
          <p:cNvSpPr txBox="1"/>
          <p:nvPr/>
        </p:nvSpPr>
        <p:spPr>
          <a:xfrm>
            <a:off x="213722" y="284575"/>
            <a:ext cx="4216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2.5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 descr="A person playing golf&#10;&#10;Description automatically generated with medium confidence">
            <a:extLst>
              <a:ext uri="{FF2B5EF4-FFF2-40B4-BE49-F238E27FC236}">
                <a16:creationId xmlns:a16="http://schemas.microsoft.com/office/drawing/2014/main" id="{73C2B6BD-F5D9-9BD3-75A1-05EA977D7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92" y="1651747"/>
            <a:ext cx="3993663" cy="3993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29DB23-4B7E-7B52-04DF-395C783259B2}"/>
              </a:ext>
            </a:extLst>
          </p:cNvPr>
          <p:cNvSpPr txBox="1"/>
          <p:nvPr/>
        </p:nvSpPr>
        <p:spPr>
          <a:xfrm>
            <a:off x="727664" y="6126789"/>
            <a:ext cx="3188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https://</a:t>
            </a:r>
            <a:r>
              <a:rPr lang="en-US" sz="14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www.youtube.com</a:t>
            </a:r>
            <a:r>
              <a:rPr lang="en-US" sz="1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/</a:t>
            </a:r>
            <a:r>
              <a:rPr lang="en-US" sz="14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watch?v</a:t>
            </a:r>
            <a:r>
              <a:rPr lang="en-US" sz="1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=AhhtNrdee84&amp;t=3s</a:t>
            </a:r>
            <a:r>
              <a:rPr lang="en-TH" sz="140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1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0D578-3CF3-2F21-E985-025CCAF74798}"/>
              </a:ext>
            </a:extLst>
          </p:cNvPr>
          <p:cNvSpPr txBox="1"/>
          <p:nvPr/>
        </p:nvSpPr>
        <p:spPr>
          <a:xfrm>
            <a:off x="3301882" y="981398"/>
            <a:ext cx="2540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>
                <a:latin typeface="TH SarabunPSK" panose="020B0500040200020003" pitchFamily="34" charset="-34"/>
                <a:cs typeface="TH SarabunPSK" panose="020B0500040200020003" pitchFamily="34" charset="-34"/>
              </a:rPr>
              <a:t>ทดสอบกับวีดีทัศน์อื่น ๆ</a:t>
            </a:r>
          </a:p>
        </p:txBody>
      </p:sp>
      <p:pic>
        <p:nvPicPr>
          <p:cNvPr id="13" name="Picture 12" descr="A person playing golf on a golf course&#10;&#10;Description automatically generated with low confidence">
            <a:extLst>
              <a:ext uri="{FF2B5EF4-FFF2-40B4-BE49-F238E27FC236}">
                <a16:creationId xmlns:a16="http://schemas.microsoft.com/office/drawing/2014/main" id="{3E6D0C39-624F-C870-ADEC-110AE9CE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45" y="1651747"/>
            <a:ext cx="3993663" cy="39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1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33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D46B6-8D08-6070-DACC-DBE173D3A4FA}"/>
              </a:ext>
            </a:extLst>
          </p:cNvPr>
          <p:cNvSpPr txBox="1"/>
          <p:nvPr/>
        </p:nvSpPr>
        <p:spPr>
          <a:xfrm>
            <a:off x="213722" y="284575"/>
            <a:ext cx="4216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2.5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4AB6C-1F3B-5535-20A7-F83347174606}"/>
              </a:ext>
            </a:extLst>
          </p:cNvPr>
          <p:cNvSpPr txBox="1"/>
          <p:nvPr/>
        </p:nvSpPr>
        <p:spPr>
          <a:xfrm>
            <a:off x="3318406" y="807795"/>
            <a:ext cx="250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>
                <a:effectLst/>
                <a:ea typeface="Angsana New" panose="02020603050405020304" pitchFamily="18" charset="-34"/>
                <a:cs typeface="TH SarabunPSK" panose="020B0500040200020003" pitchFamily="34" charset="-34"/>
              </a:rPr>
              <a:t>เฟรมที่ได้จากวีดิทัศน์</a:t>
            </a:r>
            <a:r>
              <a:rPr lang="th-TH" sz="1800">
                <a:latin typeface="TH SarabunPSK" panose="020B0500040200020003" pitchFamily="34" charset="-34"/>
                <a:cs typeface="TH SarabunPSK" panose="020B0500040200020003" pitchFamily="34" charset="-34"/>
              </a:rPr>
              <a:t>ของไทเกอร์ วูด</a:t>
            </a:r>
            <a:r>
              <a:rPr lang="th-TH" sz="18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ส์</a:t>
            </a:r>
            <a:r>
              <a:rPr lang="en-TH">
                <a:effectLst/>
              </a:rPr>
              <a:t> </a:t>
            </a:r>
            <a:endParaRPr lang="en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36206-8E30-C626-76D8-A61C5CD11BB8}"/>
              </a:ext>
            </a:extLst>
          </p:cNvPr>
          <p:cNvSpPr txBox="1"/>
          <p:nvPr/>
        </p:nvSpPr>
        <p:spPr>
          <a:xfrm>
            <a:off x="3474392" y="3722599"/>
            <a:ext cx="2195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>
                <a:effectLst/>
                <a:ea typeface="Angsana New" panose="02020603050405020304" pitchFamily="18" charset="-34"/>
                <a:cs typeface="TH SarabunPSK" panose="020B0500040200020003" pitchFamily="34" charset="-34"/>
              </a:rPr>
              <a:t>เฟรมที่ได้จากวีดิทัศน์</a:t>
            </a:r>
            <a:r>
              <a:rPr lang="th-TH" sz="180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ที่ถ่ายทำเอง</a:t>
            </a:r>
            <a:r>
              <a:rPr lang="en-TH">
                <a:effectLst/>
              </a:rPr>
              <a:t> </a:t>
            </a:r>
            <a:endParaRPr lang="en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93C30-B9ED-E971-25D9-89E6588F1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468" y="1177127"/>
            <a:ext cx="4899063" cy="2461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072F8-F63D-1457-C118-16333B3A83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468" y="4091931"/>
            <a:ext cx="4899063" cy="24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85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34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D46B6-8D08-6070-DACC-DBE173D3A4FA}"/>
              </a:ext>
            </a:extLst>
          </p:cNvPr>
          <p:cNvSpPr txBox="1"/>
          <p:nvPr/>
        </p:nvSpPr>
        <p:spPr>
          <a:xfrm>
            <a:off x="213722" y="284575"/>
            <a:ext cx="4216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2.5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4CEA4-6535-9544-4FD2-FF6DFAC2D90F}"/>
              </a:ext>
            </a:extLst>
          </p:cNvPr>
          <p:cNvSpPr txBox="1"/>
          <p:nvPr/>
        </p:nvSpPr>
        <p:spPr>
          <a:xfrm>
            <a:off x="1691640" y="1053567"/>
            <a:ext cx="576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th-TH" sz="24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การเปรียบเทียบค่าความเชื่อมั่นของแต่ละท่าของทั้ง </a:t>
            </a:r>
            <a:r>
              <a:rPr lang="en-US" sz="24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4 </a:t>
            </a:r>
            <a:r>
              <a:rPr lang="th-TH" sz="24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วีดิทัศน์</a:t>
            </a:r>
            <a:endParaRPr lang="en-TH" sz="2400" b="1">
              <a:effectLst/>
              <a:latin typeface="TH SarabunPSK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089E776-A76A-E417-77D0-DFE3AC23E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1588005"/>
            <a:ext cx="576072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13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240A6A-27BB-E4C2-A948-496AA50B96C3}"/>
              </a:ext>
            </a:extLst>
          </p:cNvPr>
          <p:cNvSpPr/>
          <p:nvPr/>
        </p:nvSpPr>
        <p:spPr>
          <a:xfrm>
            <a:off x="2100426" y="3105826"/>
            <a:ext cx="4892046" cy="970928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BFDAE-F04A-FBA3-4828-96E8658D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35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8E1573-5618-1FC9-9D26-600669835330}"/>
              </a:ext>
            </a:extLst>
          </p:cNvPr>
          <p:cNvSpPr/>
          <p:nvPr/>
        </p:nvSpPr>
        <p:spPr>
          <a:xfrm>
            <a:off x="2332227" y="59606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E9E9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GolfDB Dataset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41C5C0-1490-F805-7DCF-0549F0E44736}"/>
              </a:ext>
            </a:extLst>
          </p:cNvPr>
          <p:cNvSpPr/>
          <p:nvPr/>
        </p:nvSpPr>
        <p:spPr>
          <a:xfrm>
            <a:off x="2332224" y="2028158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9CA8F7-8E76-E036-A48C-A6C47D85CD33}"/>
              </a:ext>
            </a:extLst>
          </p:cNvPr>
          <p:cNvSpPr/>
          <p:nvPr/>
        </p:nvSpPr>
        <p:spPr>
          <a:xfrm>
            <a:off x="2332224" y="3300833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967761A-1B9C-5188-DBDE-D994DA0463A0}"/>
              </a:ext>
            </a:extLst>
          </p:cNvPr>
          <p:cNvSpPr/>
          <p:nvPr/>
        </p:nvSpPr>
        <p:spPr>
          <a:xfrm>
            <a:off x="2347353" y="458553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6FDAF4">
              <a:alpha val="2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Template Matching Algorithm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03A550-567E-1461-E7F7-BE87E3525BCF}"/>
              </a:ext>
            </a:extLst>
          </p:cNvPr>
          <p:cNvSpPr/>
          <p:nvPr/>
        </p:nvSpPr>
        <p:spPr>
          <a:xfrm>
            <a:off x="4709665" y="2028157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689E4-E7AB-BAB5-8D3C-CFB23BAA327C}"/>
              </a:ext>
            </a:extLst>
          </p:cNvPr>
          <p:cNvSpPr/>
          <p:nvPr/>
        </p:nvSpPr>
        <p:spPr>
          <a:xfrm>
            <a:off x="4709665" y="3304156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DC4291-E128-9AE1-3EF5-D7AF0310C55B}"/>
              </a:ext>
            </a:extLst>
          </p:cNvPr>
          <p:cNvSpPr/>
          <p:nvPr/>
        </p:nvSpPr>
        <p:spPr>
          <a:xfrm>
            <a:off x="2833799" y="1392679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E7099AB-57EE-0992-1FBD-6291EA7DC502}"/>
              </a:ext>
            </a:extLst>
          </p:cNvPr>
          <p:cNvSpPr/>
          <p:nvPr/>
        </p:nvSpPr>
        <p:spPr>
          <a:xfrm>
            <a:off x="5211241" y="1389701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8F852-84F0-E7DD-CD04-72B87E2D6954}"/>
              </a:ext>
            </a:extLst>
          </p:cNvPr>
          <p:cNvCxnSpPr>
            <a:stCxn id="10" idx="2"/>
          </p:cNvCxnSpPr>
          <p:nvPr/>
        </p:nvCxnSpPr>
        <p:spPr>
          <a:xfrm flipH="1">
            <a:off x="3375715" y="3881746"/>
            <a:ext cx="1" cy="70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C62158-CA91-A9BD-8C49-FE96FD0616F0}"/>
              </a:ext>
            </a:extLst>
          </p:cNvPr>
          <p:cNvCxnSpPr>
            <a:stCxn id="18" idx="2"/>
          </p:cNvCxnSpPr>
          <p:nvPr/>
        </p:nvCxnSpPr>
        <p:spPr>
          <a:xfrm>
            <a:off x="5753157" y="3885069"/>
            <a:ext cx="0" cy="700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0FE123-053A-0670-4EFB-36E68734EA0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375716" y="2609071"/>
            <a:ext cx="0" cy="691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518C6D-E68E-2AEA-9E0F-76EEC64742E9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753157" y="2609070"/>
            <a:ext cx="0" cy="695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398363-1A03-2F0E-A0D2-E4D8C401B051}"/>
              </a:ext>
            </a:extLst>
          </p:cNvPr>
          <p:cNvCxnSpPr>
            <a:stCxn id="41" idx="2"/>
            <a:endCxn id="9" idx="0"/>
          </p:cNvCxnSpPr>
          <p:nvPr/>
        </p:nvCxnSpPr>
        <p:spPr>
          <a:xfrm>
            <a:off x="3375716" y="1812456"/>
            <a:ext cx="0" cy="215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65A3ED-5811-52F7-4450-D95B37107702}"/>
              </a:ext>
            </a:extLst>
          </p:cNvPr>
          <p:cNvCxnSpPr>
            <a:stCxn id="42" idx="2"/>
            <a:endCxn id="17" idx="0"/>
          </p:cNvCxnSpPr>
          <p:nvPr/>
        </p:nvCxnSpPr>
        <p:spPr>
          <a:xfrm flipH="1">
            <a:off x="5753157" y="1809478"/>
            <a:ext cx="1" cy="218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2202B1-D9DF-4199-16A7-E25E89967147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3375715" y="1171022"/>
            <a:ext cx="1" cy="221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29263E-DA71-DC53-0540-B3B1A76FB7B0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5753157" y="1171022"/>
            <a:ext cx="1" cy="218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F0BC45-3027-F797-75B4-85D406681055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flipH="1">
            <a:off x="4419208" y="2318614"/>
            <a:ext cx="290457" cy="1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E05B23-281F-79B9-4E52-AC608695A56D}"/>
              </a:ext>
            </a:extLst>
          </p:cNvPr>
          <p:cNvSpPr/>
          <p:nvPr/>
        </p:nvSpPr>
        <p:spPr>
          <a:xfrm>
            <a:off x="2798283" y="5471887"/>
            <a:ext cx="3496791" cy="790049"/>
          </a:xfrm>
          <a:prstGeom prst="roundRect">
            <a:avLst>
              <a:gd name="adj" fmla="val 0"/>
            </a:avLst>
          </a:prstGeom>
          <a:solidFill>
            <a:srgbClr val="C00000">
              <a:alpha val="2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Cosine Similarity Score Comparison [%]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2993DE-8FE6-FE73-E885-F70F9D44ACA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546679" y="5174135"/>
            <a:ext cx="0" cy="29775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E489EA-3F25-1517-CDBC-37187A58E408}"/>
              </a:ext>
            </a:extLst>
          </p:cNvPr>
          <p:cNvSpPr/>
          <p:nvPr/>
        </p:nvSpPr>
        <p:spPr>
          <a:xfrm>
            <a:off x="591387" y="2001603"/>
            <a:ext cx="1289925" cy="580913"/>
          </a:xfrm>
          <a:prstGeom prst="roundRect">
            <a:avLst>
              <a:gd name="adj" fmla="val 0"/>
            </a:avLst>
          </a:prstGeom>
          <a:solidFill>
            <a:srgbClr val="F9F1EE"/>
          </a:solidFill>
          <a:ln>
            <a:solidFill>
              <a:srgbClr val="945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SwingNet Retraining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2A4DC4-9BA2-1141-94AF-A6BF0D329069}"/>
              </a:ext>
            </a:extLst>
          </p:cNvPr>
          <p:cNvCxnSpPr>
            <a:cxnSpLocks/>
          </p:cNvCxnSpPr>
          <p:nvPr/>
        </p:nvCxnSpPr>
        <p:spPr>
          <a:xfrm flipH="1">
            <a:off x="1890153" y="2311172"/>
            <a:ext cx="442071" cy="0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103721C-E882-3D43-019E-C57245144F56}"/>
              </a:ext>
            </a:extLst>
          </p:cNvPr>
          <p:cNvSpPr/>
          <p:nvPr/>
        </p:nvSpPr>
        <p:spPr>
          <a:xfrm>
            <a:off x="1388284" y="3300833"/>
            <a:ext cx="542925" cy="542925"/>
          </a:xfrm>
          <a:prstGeom prst="ellipse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9742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FFAD">
            <a:alpha val="1323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DCDE8-F536-6151-0BC9-50075BDD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36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1C265-7F75-0208-EEF3-91984970F6B8}"/>
              </a:ext>
            </a:extLst>
          </p:cNvPr>
          <p:cNvSpPr txBox="1"/>
          <p:nvPr/>
        </p:nvSpPr>
        <p:spPr>
          <a:xfrm>
            <a:off x="213721" y="203992"/>
            <a:ext cx="6244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3.1 </a:t>
            </a:r>
            <a:r>
              <a:rPr lang="th-TH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</a:t>
            </a:r>
            <a:r>
              <a:rPr lang="th-TH" sz="2800" b="1" err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ลอ</a:t>
            </a:r>
            <a:r>
              <a:rPr lang="th-TH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งม</a:t>
            </a:r>
            <a:r>
              <a:rPr lang="th-TH" sz="2800" b="1" err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ูฟเน็ต</a:t>
            </a:r>
            <a:endParaRPr lang="en-TH" sz="2800" i="1">
              <a:solidFill>
                <a:srgbClr val="0A672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Google Shape;260;p36">
            <a:extLst>
              <a:ext uri="{FF2B5EF4-FFF2-40B4-BE49-F238E27FC236}">
                <a16:creationId xmlns:a16="http://schemas.microsoft.com/office/drawing/2014/main" id="{88D7D494-6B87-62B8-B257-6E73FF54C8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6616"/>
          <a:stretch/>
        </p:blipFill>
        <p:spPr>
          <a:xfrm>
            <a:off x="2567903" y="830689"/>
            <a:ext cx="4186430" cy="29488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47B170-C5D3-CB9E-DA2B-75D26C4EAA3F}"/>
              </a:ext>
            </a:extLst>
          </p:cNvPr>
          <p:cNvCxnSpPr>
            <a:cxnSpLocks/>
          </p:cNvCxnSpPr>
          <p:nvPr/>
        </p:nvCxnSpPr>
        <p:spPr>
          <a:xfrm>
            <a:off x="2716375" y="3768782"/>
            <a:ext cx="2951748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BCE9A5-AC90-717B-F927-E192D6946C17}"/>
              </a:ext>
            </a:extLst>
          </p:cNvPr>
          <p:cNvSpPr txBox="1"/>
          <p:nvPr/>
        </p:nvSpPr>
        <p:spPr>
          <a:xfrm>
            <a:off x="2332970" y="3843695"/>
            <a:ext cx="3329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th-TH" sz="1400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ส่วนของการสกัดคุณลักษณะ = โม</a:t>
            </a:r>
            <a:r>
              <a:rPr lang="th-TH" sz="1400" err="1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ไบล์เน็ตวี</a:t>
            </a:r>
            <a:r>
              <a:rPr lang="th-TH" sz="1400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2 + </a:t>
            </a:r>
          </a:p>
          <a:p>
            <a:pPr marL="14605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th-TH" sz="1400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โครงข่ายคุณลักษณะแบบพีระมิด (</a:t>
            </a:r>
            <a:r>
              <a:rPr lang="en-US" sz="1400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Feature Pyramid Network)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A0432E-55EB-D72D-3958-767DD688DB7B}"/>
              </a:ext>
            </a:extLst>
          </p:cNvPr>
          <p:cNvCxnSpPr>
            <a:cxnSpLocks/>
          </p:cNvCxnSpPr>
          <p:nvPr/>
        </p:nvCxnSpPr>
        <p:spPr>
          <a:xfrm>
            <a:off x="5668123" y="3772790"/>
            <a:ext cx="103444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1DA5B7-F02B-AC62-FC59-41170140FE2C}"/>
              </a:ext>
            </a:extLst>
          </p:cNvPr>
          <p:cNvSpPr txBox="1"/>
          <p:nvPr/>
        </p:nvSpPr>
        <p:spPr>
          <a:xfrm>
            <a:off x="5662878" y="3821040"/>
            <a:ext cx="1236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err="1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ส่วนของการทำนายผล</a:t>
            </a:r>
            <a:r>
              <a:rPr lang="en" sz="1400"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</a:t>
            </a:r>
            <a:endParaRPr lang="en-TH" sz="1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0DCC30-88EE-6CC4-0BEA-F655D0A3166C}"/>
              </a:ext>
            </a:extLst>
          </p:cNvPr>
          <p:cNvCxnSpPr>
            <a:cxnSpLocks/>
          </p:cNvCxnSpPr>
          <p:nvPr/>
        </p:nvCxnSpPr>
        <p:spPr>
          <a:xfrm>
            <a:off x="6754333" y="1165610"/>
            <a:ext cx="0" cy="199962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1D4721-1F0F-8217-E79F-8069E6961B23}"/>
              </a:ext>
            </a:extLst>
          </p:cNvPr>
          <p:cNvCxnSpPr/>
          <p:nvPr/>
        </p:nvCxnSpPr>
        <p:spPr>
          <a:xfrm>
            <a:off x="6479524" y="1165610"/>
            <a:ext cx="2748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F4E85D-166E-8EDE-A4C3-A7F561F75B12}"/>
              </a:ext>
            </a:extLst>
          </p:cNvPr>
          <p:cNvCxnSpPr/>
          <p:nvPr/>
        </p:nvCxnSpPr>
        <p:spPr>
          <a:xfrm>
            <a:off x="6479524" y="1859030"/>
            <a:ext cx="2748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AA0421-4E02-3F3B-A4B7-B4386F3A8509}"/>
              </a:ext>
            </a:extLst>
          </p:cNvPr>
          <p:cNvCxnSpPr/>
          <p:nvPr/>
        </p:nvCxnSpPr>
        <p:spPr>
          <a:xfrm>
            <a:off x="6484910" y="2521970"/>
            <a:ext cx="2748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A9090A-9E91-D706-8F6F-56F0E6BEE719}"/>
              </a:ext>
            </a:extLst>
          </p:cNvPr>
          <p:cNvCxnSpPr/>
          <p:nvPr/>
        </p:nvCxnSpPr>
        <p:spPr>
          <a:xfrm>
            <a:off x="6479523" y="3165232"/>
            <a:ext cx="2748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C63DC8-6B45-A8EE-C8B4-CCEE68C3B2B4}"/>
              </a:ext>
            </a:extLst>
          </p:cNvPr>
          <p:cNvCxnSpPr/>
          <p:nvPr/>
        </p:nvCxnSpPr>
        <p:spPr>
          <a:xfrm>
            <a:off x="6754332" y="2165421"/>
            <a:ext cx="2226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5B0345-C700-6B43-07FE-D14F2B5F53AD}"/>
              </a:ext>
            </a:extLst>
          </p:cNvPr>
          <p:cNvCxnSpPr/>
          <p:nvPr/>
        </p:nvCxnSpPr>
        <p:spPr>
          <a:xfrm>
            <a:off x="2454512" y="2191545"/>
            <a:ext cx="2226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person playing golf&#10;&#10;Description automatically generated with medium confidence">
            <a:extLst>
              <a:ext uri="{FF2B5EF4-FFF2-40B4-BE49-F238E27FC236}">
                <a16:creationId xmlns:a16="http://schemas.microsoft.com/office/drawing/2014/main" id="{465B80FD-86FF-5C8E-27C0-F9E904E87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17" y="1352621"/>
            <a:ext cx="1625600" cy="1625600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3E8BF8F5-D6CB-EBC2-D3EF-DDB42043C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64" t="27938" r="24796" b="21524"/>
          <a:stretch/>
        </p:blipFill>
        <p:spPr>
          <a:xfrm>
            <a:off x="7034528" y="1317712"/>
            <a:ext cx="1480822" cy="17476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6BB26F-FCB7-15D2-822A-BF11BB23B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4767377"/>
            <a:ext cx="2057400" cy="1588974"/>
          </a:xfrm>
          <a:prstGeom prst="rect">
            <a:avLst/>
          </a:prstGeom>
        </p:spPr>
      </p:pic>
      <p:sp>
        <p:nvSpPr>
          <p:cNvPr id="24" name="Google Shape;191;p31">
            <a:extLst>
              <a:ext uri="{FF2B5EF4-FFF2-40B4-BE49-F238E27FC236}">
                <a16:creationId xmlns:a16="http://schemas.microsoft.com/office/drawing/2014/main" id="{E083F465-D204-FBC8-E580-00A7E33DF61E}"/>
              </a:ext>
            </a:extLst>
          </p:cNvPr>
          <p:cNvSpPr txBox="1"/>
          <p:nvPr/>
        </p:nvSpPr>
        <p:spPr>
          <a:xfrm>
            <a:off x="2677189" y="250173"/>
            <a:ext cx="2568602" cy="430857"/>
          </a:xfrm>
          <a:prstGeom prst="rect">
            <a:avLst/>
          </a:prstGeom>
          <a:solidFill>
            <a:srgbClr val="00B050">
              <a:alpha val="21961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= </a:t>
            </a:r>
            <a:r>
              <a:rPr lang="th-TH" sz="16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</a:rPr>
              <a:t>ตรวจจับและแสดงจุดสำคัญและเส้นเชื่อม</a:t>
            </a:r>
            <a:endParaRPr lang="en" sz="16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</a:endParaRPr>
          </a:p>
        </p:txBody>
      </p:sp>
      <p:sp>
        <p:nvSpPr>
          <p:cNvPr id="18" name="Google Shape;262;p36">
            <a:extLst>
              <a:ext uri="{FF2B5EF4-FFF2-40B4-BE49-F238E27FC236}">
                <a16:creationId xmlns:a16="http://schemas.microsoft.com/office/drawing/2014/main" id="{1CCAEAB2-79C1-797B-CFA1-C61F6CFB8989}"/>
              </a:ext>
            </a:extLst>
          </p:cNvPr>
          <p:cNvSpPr txBox="1"/>
          <p:nvPr/>
        </p:nvSpPr>
        <p:spPr>
          <a:xfrm>
            <a:off x="0" y="6457921"/>
            <a:ext cx="4295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  <a:hlinkClick r:id="rId6"/>
              </a:rPr>
              <a:t>https://blog.tensorflow.org/2021/05/next-generation-pose-detection-with-movenet-and-tensorflowjs.html</a:t>
            </a:r>
            <a:endParaRPr sz="7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222222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Zhou, Xingyi, Dequan Wang, and Philipp Krähenbühl. "Objects as points." </a:t>
            </a:r>
            <a:r>
              <a:rPr lang="en" sz="700" i="1">
                <a:solidFill>
                  <a:srgbClr val="222222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arXiv preprint arXiv:1904.07850</a:t>
            </a:r>
            <a:r>
              <a:rPr lang="en" sz="700">
                <a:solidFill>
                  <a:srgbClr val="222222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(2019).</a:t>
            </a:r>
            <a:endParaRPr sz="7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1992823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FFAD">
            <a:alpha val="1323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DCDE8-F536-6151-0BC9-50075BDD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37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1C265-7F75-0208-EEF3-91984970F6B8}"/>
              </a:ext>
            </a:extLst>
          </p:cNvPr>
          <p:cNvSpPr txBox="1"/>
          <p:nvPr/>
        </p:nvSpPr>
        <p:spPr>
          <a:xfrm>
            <a:off x="213720" y="150632"/>
            <a:ext cx="6244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3.2 </a:t>
            </a:r>
            <a:r>
              <a:rPr lang="th-TH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</a:t>
            </a:r>
            <a:r>
              <a:rPr lang="th-TH" sz="2800" b="1" err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ลอ</a:t>
            </a:r>
            <a:r>
              <a:rPr lang="th-TH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งม</a:t>
            </a:r>
            <a:r>
              <a:rPr lang="th-TH" sz="2800" b="1" err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ูฟเน็ต</a:t>
            </a:r>
            <a:r>
              <a:rPr lang="en-US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ผลลัพธ์วีดิทัศน์ </a:t>
            </a:r>
            <a:r>
              <a:rPr lang="en-US" sz="2800" i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584</a:t>
            </a:r>
            <a:r>
              <a:rPr lang="en-US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2800" i="1">
              <a:solidFill>
                <a:srgbClr val="0A672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506FB4-BCE1-071F-D50A-09D5656AA32E}"/>
              </a:ext>
            </a:extLst>
          </p:cNvPr>
          <p:cNvGrpSpPr/>
          <p:nvPr/>
        </p:nvGrpSpPr>
        <p:grpSpPr>
          <a:xfrm>
            <a:off x="317630" y="1769203"/>
            <a:ext cx="8508740" cy="3491797"/>
            <a:chOff x="392695" y="2080264"/>
            <a:chExt cx="8508740" cy="3491797"/>
          </a:xfrm>
        </p:grpSpPr>
        <p:pic>
          <p:nvPicPr>
            <p:cNvPr id="18" name="Picture 1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748C67A-5204-FB03-A9CE-DD0C016EE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21" t="19790" r="5504" b="9470"/>
            <a:stretch/>
          </p:blipFill>
          <p:spPr>
            <a:xfrm>
              <a:off x="392696" y="2080265"/>
              <a:ext cx="1976647" cy="1640746"/>
            </a:xfrm>
            <a:prstGeom prst="rect">
              <a:avLst/>
            </a:prstGeom>
          </p:spPr>
        </p:pic>
        <p:pic>
          <p:nvPicPr>
            <p:cNvPr id="22" name="Picture 2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7F2DD1EA-BA06-9EE6-90EC-A84A50B9B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45" t="18675" r="5780" b="10583"/>
            <a:stretch/>
          </p:blipFill>
          <p:spPr>
            <a:xfrm>
              <a:off x="2570062" y="2080264"/>
              <a:ext cx="1976647" cy="1640745"/>
            </a:xfrm>
            <a:prstGeom prst="rect">
              <a:avLst/>
            </a:prstGeom>
          </p:spPr>
        </p:pic>
        <p:pic>
          <p:nvPicPr>
            <p:cNvPr id="24" name="Picture 2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AF00A7D-B8D4-7049-2533-CF2287AAD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17" t="21560" r="5508" b="7698"/>
            <a:stretch/>
          </p:blipFill>
          <p:spPr>
            <a:xfrm>
              <a:off x="4747428" y="2080264"/>
              <a:ext cx="1976644" cy="1640745"/>
            </a:xfrm>
            <a:prstGeom prst="rect">
              <a:avLst/>
            </a:prstGeom>
          </p:spPr>
        </p:pic>
        <p:pic>
          <p:nvPicPr>
            <p:cNvPr id="26" name="Picture 2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09A61D7-94E7-EEE6-4AC2-E4DFF67AF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70" t="18244" r="5955" b="8392"/>
            <a:stretch/>
          </p:blipFill>
          <p:spPr>
            <a:xfrm>
              <a:off x="6924791" y="2080264"/>
              <a:ext cx="1907851" cy="1642371"/>
            </a:xfrm>
            <a:prstGeom prst="rect">
              <a:avLst/>
            </a:prstGeom>
          </p:spPr>
        </p:pic>
        <p:pic>
          <p:nvPicPr>
            <p:cNvPr id="28" name="Picture 2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DB5638C-D02E-413F-5119-53526F156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099" t="19202" r="4426" b="10055"/>
            <a:stretch/>
          </p:blipFill>
          <p:spPr>
            <a:xfrm>
              <a:off x="392695" y="3919546"/>
              <a:ext cx="1976647" cy="1640747"/>
            </a:xfrm>
            <a:prstGeom prst="rect">
              <a:avLst/>
            </a:prstGeom>
          </p:spPr>
        </p:pic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9170915-77E1-7621-9214-DCE1C3F01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12" t="19134" r="5513" b="10124"/>
            <a:stretch/>
          </p:blipFill>
          <p:spPr>
            <a:xfrm>
              <a:off x="2570062" y="3931316"/>
              <a:ext cx="1976646" cy="1640745"/>
            </a:xfrm>
            <a:prstGeom prst="rect">
              <a:avLst/>
            </a:prstGeom>
          </p:spPr>
        </p:pic>
        <p:pic>
          <p:nvPicPr>
            <p:cNvPr id="32" name="Picture 3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3D465AD-A591-C55C-E095-D7C7684D3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166" t="19203" r="6359" b="10056"/>
            <a:stretch/>
          </p:blipFill>
          <p:spPr>
            <a:xfrm>
              <a:off x="4747428" y="3931316"/>
              <a:ext cx="1976645" cy="1640744"/>
            </a:xfrm>
            <a:prstGeom prst="rect">
              <a:avLst/>
            </a:prstGeom>
          </p:spPr>
        </p:pic>
        <p:pic>
          <p:nvPicPr>
            <p:cNvPr id="34" name="Picture 3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967D314-59A5-2C05-5DB2-7D41B91BA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203" t="19203" r="4322" b="10056"/>
            <a:stretch/>
          </p:blipFill>
          <p:spPr>
            <a:xfrm>
              <a:off x="6924791" y="3917411"/>
              <a:ext cx="1976644" cy="1640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70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FFAD">
            <a:alpha val="1323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DCDE8-F536-6151-0BC9-50075BDD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38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1C265-7F75-0208-EEF3-91984970F6B8}"/>
              </a:ext>
            </a:extLst>
          </p:cNvPr>
          <p:cNvSpPr txBox="1"/>
          <p:nvPr/>
        </p:nvSpPr>
        <p:spPr>
          <a:xfrm>
            <a:off x="213720" y="150632"/>
            <a:ext cx="6244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3.2 </a:t>
            </a:r>
            <a:r>
              <a:rPr lang="th-TH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</a:t>
            </a:r>
            <a:r>
              <a:rPr lang="th-TH" sz="2800" b="1" err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ลอ</a:t>
            </a:r>
            <a:r>
              <a:rPr lang="th-TH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งม</a:t>
            </a:r>
            <a:r>
              <a:rPr lang="th-TH" sz="2800" b="1" err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ูฟเน็ต</a:t>
            </a:r>
            <a:r>
              <a:rPr lang="en-US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ผลลัพธ์วีดิทัศน์</a:t>
            </a:r>
            <a:r>
              <a:rPr lang="en-US" sz="2800" i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612</a:t>
            </a:r>
            <a:r>
              <a:rPr lang="en-US" sz="2800" b="1">
                <a:solidFill>
                  <a:srgbClr val="0A672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2800" i="1">
              <a:solidFill>
                <a:srgbClr val="0A672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AC2987-798F-BC0C-643C-091FE90C2CA9}"/>
              </a:ext>
            </a:extLst>
          </p:cNvPr>
          <p:cNvGrpSpPr/>
          <p:nvPr/>
        </p:nvGrpSpPr>
        <p:grpSpPr>
          <a:xfrm>
            <a:off x="274658" y="1709942"/>
            <a:ext cx="8594684" cy="3438115"/>
            <a:chOff x="213720" y="1796044"/>
            <a:chExt cx="8594684" cy="3438115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8F62136-2261-1D08-688F-D82FC2222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65" t="20668" r="4665" b="8664"/>
            <a:stretch/>
          </p:blipFill>
          <p:spPr>
            <a:xfrm>
              <a:off x="213720" y="1796044"/>
              <a:ext cx="2013592" cy="1638000"/>
            </a:xfrm>
            <a:prstGeom prst="rect">
              <a:avLst/>
            </a:prstGeom>
          </p:spPr>
        </p:pic>
        <p:pic>
          <p:nvPicPr>
            <p:cNvPr id="7" name="Picture 6" descr="A picture containing text, sport, screenshot&#10;&#10;Description automatically generated">
              <a:extLst>
                <a:ext uri="{FF2B5EF4-FFF2-40B4-BE49-F238E27FC236}">
                  <a16:creationId xmlns:a16="http://schemas.microsoft.com/office/drawing/2014/main" id="{4BE1A57C-D350-BB6B-0AFC-AD44721AA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256" t="20666" r="3674" b="8665"/>
            <a:stretch/>
          </p:blipFill>
          <p:spPr>
            <a:xfrm>
              <a:off x="2443996" y="1796045"/>
              <a:ext cx="2013592" cy="1637999"/>
            </a:xfrm>
            <a:prstGeom prst="rect">
              <a:avLst/>
            </a:prstGeom>
          </p:spPr>
        </p:pic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90B8EBC-821C-ABCB-C777-7910F25DD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939" t="20666" r="5911" b="8665"/>
            <a:stretch/>
          </p:blipFill>
          <p:spPr>
            <a:xfrm>
              <a:off x="4677468" y="1796044"/>
              <a:ext cx="1922893" cy="1640728"/>
            </a:xfrm>
            <a:prstGeom prst="rect">
              <a:avLst/>
            </a:prstGeom>
          </p:spPr>
        </p:pic>
        <p:pic>
          <p:nvPicPr>
            <p:cNvPr id="11" name="Picture 10" descr="A picture containing text, sport, screenshot&#10;&#10;Description automatically generated">
              <a:extLst>
                <a:ext uri="{FF2B5EF4-FFF2-40B4-BE49-F238E27FC236}">
                  <a16:creationId xmlns:a16="http://schemas.microsoft.com/office/drawing/2014/main" id="{C0B79C47-A6CF-B521-5D96-6D91D980F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01" t="20666" r="4910" b="8665"/>
            <a:stretch/>
          </p:blipFill>
          <p:spPr>
            <a:xfrm>
              <a:off x="6823438" y="1796044"/>
              <a:ext cx="1984966" cy="1627911"/>
            </a:xfrm>
            <a:prstGeom prst="rect">
              <a:avLst/>
            </a:prstGeom>
          </p:spPr>
        </p:pic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CA65C5B-E2C4-C432-88C1-1630CF872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56" t="19515" r="3674" b="9818"/>
            <a:stretch/>
          </p:blipFill>
          <p:spPr>
            <a:xfrm>
              <a:off x="2447193" y="3596158"/>
              <a:ext cx="2013591" cy="1637999"/>
            </a:xfrm>
            <a:prstGeom prst="rect">
              <a:avLst/>
            </a:prstGeom>
          </p:spPr>
        </p:pic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11BF223-74A0-DB27-1AE0-569BA7AEC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248" t="19515" r="6602" b="9818"/>
            <a:stretch/>
          </p:blipFill>
          <p:spPr>
            <a:xfrm>
              <a:off x="4680665" y="3596158"/>
              <a:ext cx="1919694" cy="1637999"/>
            </a:xfrm>
            <a:prstGeom prst="rect">
              <a:avLst/>
            </a:prstGeom>
          </p:spPr>
        </p:pic>
        <p:pic>
          <p:nvPicPr>
            <p:cNvPr id="20" name="Picture 1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B1B2AD7-17E8-D6C7-8F5C-8FFB0CFEF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701" t="19515" r="4910" b="9818"/>
            <a:stretch/>
          </p:blipFill>
          <p:spPr>
            <a:xfrm>
              <a:off x="6820240" y="3596158"/>
              <a:ext cx="1984967" cy="1627911"/>
            </a:xfrm>
            <a:prstGeom prst="rect">
              <a:avLst/>
            </a:prstGeom>
          </p:spPr>
        </p:pic>
        <p:pic>
          <p:nvPicPr>
            <p:cNvPr id="21" name="Picture 20" descr="A picture containing text, tree, screenshot&#10;&#10;Description automatically generated">
              <a:extLst>
                <a:ext uri="{FF2B5EF4-FFF2-40B4-BE49-F238E27FC236}">
                  <a16:creationId xmlns:a16="http://schemas.microsoft.com/office/drawing/2014/main" id="{26AFF20E-1BE7-DD13-AEC2-E382191D6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1265" t="19515" r="4665" b="9818"/>
            <a:stretch/>
          </p:blipFill>
          <p:spPr>
            <a:xfrm>
              <a:off x="213720" y="3596159"/>
              <a:ext cx="2013592" cy="163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808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240A6A-27BB-E4C2-A948-496AA50B96C3}"/>
              </a:ext>
            </a:extLst>
          </p:cNvPr>
          <p:cNvSpPr/>
          <p:nvPr/>
        </p:nvSpPr>
        <p:spPr>
          <a:xfrm>
            <a:off x="2133541" y="4382234"/>
            <a:ext cx="4892046" cy="2156679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BFDAE-F04A-FBA3-4828-96E8658D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39</a:t>
            </a:fld>
            <a:endParaRPr lang="en-TH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8E1573-5618-1FC9-9D26-600669835330}"/>
              </a:ext>
            </a:extLst>
          </p:cNvPr>
          <p:cNvSpPr/>
          <p:nvPr/>
        </p:nvSpPr>
        <p:spPr>
          <a:xfrm>
            <a:off x="2332227" y="59606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E9E9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GolfDB Dataset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41C5C0-1490-F805-7DCF-0549F0E44736}"/>
              </a:ext>
            </a:extLst>
          </p:cNvPr>
          <p:cNvSpPr/>
          <p:nvPr/>
        </p:nvSpPr>
        <p:spPr>
          <a:xfrm>
            <a:off x="2332224" y="2028158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9CA8F7-8E76-E036-A48C-A6C47D85CD33}"/>
              </a:ext>
            </a:extLst>
          </p:cNvPr>
          <p:cNvSpPr/>
          <p:nvPr/>
        </p:nvSpPr>
        <p:spPr>
          <a:xfrm>
            <a:off x="2332224" y="3300833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967761A-1B9C-5188-DBDE-D994DA0463A0}"/>
              </a:ext>
            </a:extLst>
          </p:cNvPr>
          <p:cNvSpPr/>
          <p:nvPr/>
        </p:nvSpPr>
        <p:spPr>
          <a:xfrm>
            <a:off x="2347353" y="458553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6FDAF4">
              <a:alpha val="2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Template Matching Algorithm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03A550-567E-1461-E7F7-BE87E3525BCF}"/>
              </a:ext>
            </a:extLst>
          </p:cNvPr>
          <p:cNvSpPr/>
          <p:nvPr/>
        </p:nvSpPr>
        <p:spPr>
          <a:xfrm>
            <a:off x="4709665" y="2028157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689E4-E7AB-BAB5-8D3C-CFB23BAA327C}"/>
              </a:ext>
            </a:extLst>
          </p:cNvPr>
          <p:cNvSpPr/>
          <p:nvPr/>
        </p:nvSpPr>
        <p:spPr>
          <a:xfrm>
            <a:off x="4709665" y="3304156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DC4291-E128-9AE1-3EF5-D7AF0310C55B}"/>
              </a:ext>
            </a:extLst>
          </p:cNvPr>
          <p:cNvSpPr/>
          <p:nvPr/>
        </p:nvSpPr>
        <p:spPr>
          <a:xfrm>
            <a:off x="2833799" y="1392679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E7099AB-57EE-0992-1FBD-6291EA7DC502}"/>
              </a:ext>
            </a:extLst>
          </p:cNvPr>
          <p:cNvSpPr/>
          <p:nvPr/>
        </p:nvSpPr>
        <p:spPr>
          <a:xfrm>
            <a:off x="5211241" y="1389701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8F852-84F0-E7DD-CD04-72B87E2D6954}"/>
              </a:ext>
            </a:extLst>
          </p:cNvPr>
          <p:cNvCxnSpPr>
            <a:stCxn id="10" idx="2"/>
          </p:cNvCxnSpPr>
          <p:nvPr/>
        </p:nvCxnSpPr>
        <p:spPr>
          <a:xfrm flipH="1">
            <a:off x="3375715" y="3881746"/>
            <a:ext cx="1" cy="70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C62158-CA91-A9BD-8C49-FE96FD0616F0}"/>
              </a:ext>
            </a:extLst>
          </p:cNvPr>
          <p:cNvCxnSpPr>
            <a:stCxn id="18" idx="2"/>
          </p:cNvCxnSpPr>
          <p:nvPr/>
        </p:nvCxnSpPr>
        <p:spPr>
          <a:xfrm>
            <a:off x="5753157" y="3885069"/>
            <a:ext cx="0" cy="700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0FE123-053A-0670-4EFB-36E68734EA0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375716" y="2609071"/>
            <a:ext cx="0" cy="691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518C6D-E68E-2AEA-9E0F-76EEC64742E9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753157" y="2609070"/>
            <a:ext cx="0" cy="695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398363-1A03-2F0E-A0D2-E4D8C401B051}"/>
              </a:ext>
            </a:extLst>
          </p:cNvPr>
          <p:cNvCxnSpPr>
            <a:stCxn id="41" idx="2"/>
            <a:endCxn id="9" idx="0"/>
          </p:cNvCxnSpPr>
          <p:nvPr/>
        </p:nvCxnSpPr>
        <p:spPr>
          <a:xfrm>
            <a:off x="3375716" y="1812456"/>
            <a:ext cx="0" cy="215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65A3ED-5811-52F7-4450-D95B37107702}"/>
              </a:ext>
            </a:extLst>
          </p:cNvPr>
          <p:cNvCxnSpPr>
            <a:stCxn id="42" idx="2"/>
            <a:endCxn id="17" idx="0"/>
          </p:cNvCxnSpPr>
          <p:nvPr/>
        </p:nvCxnSpPr>
        <p:spPr>
          <a:xfrm flipH="1">
            <a:off x="5753157" y="1809478"/>
            <a:ext cx="1" cy="218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2202B1-D9DF-4199-16A7-E25E89967147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3375715" y="1171022"/>
            <a:ext cx="1" cy="221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29263E-DA71-DC53-0540-B3B1A76FB7B0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5753157" y="1171022"/>
            <a:ext cx="1" cy="218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F0BC45-3027-F797-75B4-85D406681055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flipH="1">
            <a:off x="4419208" y="2318614"/>
            <a:ext cx="290457" cy="1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E05B23-281F-79B9-4E52-AC608695A56D}"/>
              </a:ext>
            </a:extLst>
          </p:cNvPr>
          <p:cNvSpPr/>
          <p:nvPr/>
        </p:nvSpPr>
        <p:spPr>
          <a:xfrm>
            <a:off x="2798283" y="5471887"/>
            <a:ext cx="3496791" cy="790049"/>
          </a:xfrm>
          <a:prstGeom prst="roundRect">
            <a:avLst>
              <a:gd name="adj" fmla="val 0"/>
            </a:avLst>
          </a:prstGeom>
          <a:solidFill>
            <a:srgbClr val="C00000">
              <a:alpha val="2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Cosine Similarity Score Comparison [%]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2993DE-8FE6-FE73-E885-F70F9D44ACA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546679" y="5174135"/>
            <a:ext cx="0" cy="29775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E489EA-3F25-1517-CDBC-37187A58E408}"/>
              </a:ext>
            </a:extLst>
          </p:cNvPr>
          <p:cNvSpPr/>
          <p:nvPr/>
        </p:nvSpPr>
        <p:spPr>
          <a:xfrm>
            <a:off x="591387" y="2001603"/>
            <a:ext cx="1289925" cy="580913"/>
          </a:xfrm>
          <a:prstGeom prst="roundRect">
            <a:avLst>
              <a:gd name="adj" fmla="val 0"/>
            </a:avLst>
          </a:prstGeom>
          <a:solidFill>
            <a:srgbClr val="F9F1EE"/>
          </a:solidFill>
          <a:ln>
            <a:solidFill>
              <a:srgbClr val="945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SwingNet Retraining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2A4DC4-9BA2-1141-94AF-A6BF0D329069}"/>
              </a:ext>
            </a:extLst>
          </p:cNvPr>
          <p:cNvCxnSpPr>
            <a:cxnSpLocks/>
          </p:cNvCxnSpPr>
          <p:nvPr/>
        </p:nvCxnSpPr>
        <p:spPr>
          <a:xfrm flipH="1">
            <a:off x="1890153" y="2311172"/>
            <a:ext cx="442071" cy="0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103721C-E882-3D43-019E-C57245144F56}"/>
              </a:ext>
            </a:extLst>
          </p:cNvPr>
          <p:cNvSpPr/>
          <p:nvPr/>
        </p:nvSpPr>
        <p:spPr>
          <a:xfrm>
            <a:off x="1310376" y="5051548"/>
            <a:ext cx="542925" cy="542925"/>
          </a:xfrm>
          <a:prstGeom prst="ellipse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400" b="1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2334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F67D6-B1D5-4C7B-6650-E339EAFD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4</a:t>
            </a:fld>
            <a:endParaRPr lang="en-TH"/>
          </a:p>
        </p:txBody>
      </p:sp>
      <p:sp>
        <p:nvSpPr>
          <p:cNvPr id="4" name="Google Shape;166;p29">
            <a:extLst>
              <a:ext uri="{FF2B5EF4-FFF2-40B4-BE49-F238E27FC236}">
                <a16:creationId xmlns:a16="http://schemas.microsoft.com/office/drawing/2014/main" id="{C3E697ED-A1F0-EAEE-B9C4-291366869858}"/>
              </a:ext>
            </a:extLst>
          </p:cNvPr>
          <p:cNvSpPr txBox="1"/>
          <p:nvPr/>
        </p:nvSpPr>
        <p:spPr>
          <a:xfrm>
            <a:off x="794333" y="628248"/>
            <a:ext cx="7555334" cy="560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>
              <a:buClr>
                <a:schemeClr val="dk1"/>
              </a:buClr>
              <a:buSzPts val="1200"/>
            </a:pPr>
            <a:r>
              <a:rPr lang="th-TH" sz="4000" b="1">
                <a:solidFill>
                  <a:srgbClr val="C00000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ขอบเขตของโครงงาน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ใช้</a:t>
            </a:r>
            <a:r>
              <a:rPr lang="th-TH" sz="2400">
                <a:solidFill>
                  <a:srgbClr val="FF2F92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ชุดข้อมูลกอล์ฟดีบี 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(</a:t>
            </a:r>
            <a:r>
              <a:rPr lang="en-US" sz="24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-US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) 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ที่พิจารณาเฉพาะวีดิทัศน์การสวิงกอล์ฟที่แสดง มุมมองด้านหน้า (</a:t>
            </a:r>
            <a:r>
              <a:rPr lang="en-US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Front-view) 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ของผู้เล่นจำนวน 214 วีดิทัศน์ </a:t>
            </a:r>
            <a:endParaRPr lang="en-US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endParaRPr lang="en-US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609600" indent="-457200">
              <a:buClr>
                <a:schemeClr val="dk1"/>
              </a:buClr>
              <a:buSzPct val="100000"/>
              <a:buFontTx/>
              <a:buAutoNum type="arabicPeriod"/>
            </a:pP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โครงงานนี้จะพัฒนาระบบการวิเคราะห์ลำดับการสวิงกอล์ฟ โดยมีข้อกำหนดดังนี้</a:t>
            </a:r>
            <a:endParaRPr lang="en-US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1123950" lvl="1" indent="-514350">
              <a:buClr>
                <a:schemeClr val="dk1"/>
              </a:buClr>
              <a:buSzPct val="100000"/>
              <a:buFont typeface="+mj-lt"/>
              <a:buAutoNum type="romanLcPeriod"/>
            </a:pP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ใช้</a:t>
            </a:r>
            <a:r>
              <a:rPr lang="th-TH" sz="2400">
                <a:solidFill>
                  <a:srgbClr val="FF2F92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แบบจำลองการเรียนรู้เชิงลึกในการจำแนกท่าสวิงทั้ง 8 ท่า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ในลำดับการสวิงซึ่งจะรับวีดิทัศน์รับเข้าที่มีขนาด 160 </a:t>
            </a:r>
            <a:r>
              <a:rPr lang="en-US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x 160 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พิกเซล</a:t>
            </a:r>
            <a:endParaRPr lang="en-US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1123950" lvl="1" indent="-514350">
              <a:buClr>
                <a:schemeClr val="dk1"/>
              </a:buClr>
              <a:buSzPct val="100000"/>
              <a:buFont typeface="+mj-lt"/>
              <a:buAutoNum type="romanLcPeriod"/>
            </a:pP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ใช้</a:t>
            </a:r>
            <a:r>
              <a:rPr lang="th-TH" sz="2400">
                <a:solidFill>
                  <a:srgbClr val="FF2F92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แบบจำลองการเรียนรู้เชิงลึกในการตรวจจับจุดสำคัญ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ต่าง ๆ บนร่างกาย 17 จุด ซึ่งจะรับภาพรับเข้าที่มีขนาด 256 </a:t>
            </a:r>
            <a:r>
              <a:rPr lang="en-US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x 256 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พิกเซล</a:t>
            </a:r>
            <a:endParaRPr lang="en-US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1123950" lvl="1" indent="-514350">
              <a:buClr>
                <a:schemeClr val="dk1"/>
              </a:buClr>
              <a:buSzPct val="100000"/>
              <a:buFont typeface="+mj-lt"/>
              <a:buAutoNum type="romanLcPeriod"/>
            </a:pP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ใช้</a:t>
            </a:r>
            <a:r>
              <a:rPr lang="th-TH" sz="2400">
                <a:solidFill>
                  <a:srgbClr val="FF2F92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ขั้นตอนวิธีการจับคู่แผ่นแบบโดยใช้มุม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ในการคำนวณคะแนนความคล้ายของแต่ละท่าสวิงในหน่วยเปอร์เซ็นต์</a:t>
            </a:r>
            <a:endParaRPr lang="en-US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1123950" lvl="1" indent="-514350">
              <a:buClr>
                <a:schemeClr val="dk1"/>
              </a:buClr>
              <a:buSzPct val="100000"/>
              <a:buFont typeface="+mj-lt"/>
              <a:buAutoNum type="romanLcPeriod"/>
            </a:pPr>
            <a:endParaRPr lang="en-US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609600" indent="-457200">
              <a:buClr>
                <a:schemeClr val="dk1"/>
              </a:buClr>
              <a:buSzPct val="100000"/>
              <a:buFontTx/>
              <a:buAutoNum type="arabicPeriod"/>
            </a:pP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โปรแกรมนี้จะ</a:t>
            </a:r>
            <a:r>
              <a:rPr lang="th-TH" sz="2400">
                <a:solidFill>
                  <a:srgbClr val="FF2F92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แสดงผลเป็นคะแนนความคล้าย</a:t>
            </a:r>
            <a:r>
              <a:rPr lang="th-TH" sz="24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ของแต่ละท่าสวิงในหน่วยเปอร์เซ็นต์</a:t>
            </a:r>
          </a:p>
        </p:txBody>
      </p:sp>
    </p:spTree>
    <p:extLst>
      <p:ext uri="{BB962C8B-B14F-4D97-AF65-F5344CB8AC3E}">
        <p14:creationId xmlns:p14="http://schemas.microsoft.com/office/powerpoint/2010/main" val="2315761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DAF4">
            <a:alpha val="215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15699-D6C8-1EC8-821B-C7754208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40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01BA4-74D4-A0FD-C94A-CD77B2DA00E1}"/>
              </a:ext>
            </a:extLst>
          </p:cNvPr>
          <p:cNvSpPr txBox="1"/>
          <p:nvPr/>
        </p:nvSpPr>
        <p:spPr>
          <a:xfrm>
            <a:off x="213720" y="150632"/>
            <a:ext cx="7817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ขั้นตอนวิธีการจับคู่แผ่นแบบ (</a:t>
            </a:r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Template Matching Algorithm)</a:t>
            </a:r>
            <a:endParaRPr lang="th-TH" sz="2800" b="1" i="0" u="none" strike="noStrike">
              <a:solidFill>
                <a:srgbClr val="064E87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BA97D-5F79-EF35-3AC3-10D8F85EF860}"/>
              </a:ext>
            </a:extLst>
          </p:cNvPr>
          <p:cNvSpPr/>
          <p:nvPr/>
        </p:nvSpPr>
        <p:spPr>
          <a:xfrm>
            <a:off x="2078521" y="1928795"/>
            <a:ext cx="4295401" cy="3000409"/>
          </a:xfrm>
          <a:prstGeom prst="roundRect">
            <a:avLst>
              <a:gd name="adj" fmla="val 676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latin typeface="TH SarabunPSK" panose="020B0500040200020003" pitchFamily="34" charset="-34"/>
              <a:ea typeface="Times New Roman"/>
              <a:cs typeface="TH SarabunPSK" panose="020B0500040200020003" pitchFamily="34" charset="-34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332120D-00B1-11A5-FEAB-D7EDDFC3DB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2209424"/>
                  </p:ext>
                </p:extLst>
              </p:nvPr>
            </p:nvGraphicFramePr>
            <p:xfrm>
              <a:off x="2395365" y="2236940"/>
              <a:ext cx="1819251" cy="181912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02139">
                      <a:extLst>
                        <a:ext uri="{9D8B030D-6E8A-4147-A177-3AD203B41FA5}">
                          <a16:colId xmlns:a16="http://schemas.microsoft.com/office/drawing/2014/main" val="1258951957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1557419156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1842746228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1020853181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593089039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3614254968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3359836432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3224350374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318401330"/>
                        </a:ext>
                      </a:extLst>
                    </a:gridCol>
                  </a:tblGrid>
                  <a:tr h="165375">
                    <a:tc gridSpan="9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th-TH" sz="1000" b="1">
                              <a:effectLst/>
                              <a:latin typeface="TH SarabunPSK" panose="020B0500040200020003" pitchFamily="34" charset="-34"/>
                              <a:ea typeface="Angsana New" panose="02020603050405020304" pitchFamily="18" charset="-34"/>
                              <a:cs typeface="TH SarabunPSK" panose="020B0500040200020003" pitchFamily="34" charset="-34"/>
                            </a:rPr>
                            <a:t>นิยามมุมทั้ง</a:t>
                          </a: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ea typeface="Angsana New" panose="02020603050405020304" pitchFamily="18" charset="-34"/>
                              <a:cs typeface="TH SarabunPSK" panose="020B0500040200020003" pitchFamily="34" charset="-34"/>
                            </a:rPr>
                            <a:t> 18 </a:t>
                          </a:r>
                          <a:r>
                            <a:rPr lang="th-TH" sz="1000" b="1">
                              <a:effectLst/>
                              <a:latin typeface="TH SarabunPSK" panose="020B0500040200020003" pitchFamily="34" charset="-34"/>
                              <a:ea typeface="Angsana New" panose="02020603050405020304" pitchFamily="18" charset="-34"/>
                              <a:cs typeface="TH SarabunPSK" panose="020B0500040200020003" pitchFamily="34" charset="-34"/>
                            </a:rPr>
                            <a:t>มุม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511673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𝑛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TH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TH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TH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10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TH" sz="1000">
                            <a:effectLst/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𝑛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TH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TH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TH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520277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9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10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14726318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10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4259468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80540614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3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13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1456708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13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14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80166110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14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13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16111853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15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14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86506170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16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13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6956697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9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17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14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8787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332120D-00B1-11A5-FEAB-D7EDDFC3DB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2209424"/>
                  </p:ext>
                </p:extLst>
              </p:nvPr>
            </p:nvGraphicFramePr>
            <p:xfrm>
              <a:off x="2395365" y="2236940"/>
              <a:ext cx="1819251" cy="181912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02139">
                      <a:extLst>
                        <a:ext uri="{9D8B030D-6E8A-4147-A177-3AD203B41FA5}">
                          <a16:colId xmlns:a16="http://schemas.microsoft.com/office/drawing/2014/main" val="1258951957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1557419156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1842746228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1020853181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593089039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3614254968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3359836432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3224350374"/>
                        </a:ext>
                      </a:extLst>
                    </a:gridCol>
                    <a:gridCol w="202139">
                      <a:extLst>
                        <a:ext uri="{9D8B030D-6E8A-4147-A177-3AD203B41FA5}">
                          <a16:colId xmlns:a16="http://schemas.microsoft.com/office/drawing/2014/main" val="318401330"/>
                        </a:ext>
                      </a:extLst>
                    </a:gridCol>
                  </a:tblGrid>
                  <a:tr h="165375">
                    <a:tc gridSpan="9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th-TH" sz="1000" b="1">
                              <a:effectLst/>
                              <a:latin typeface="TH SarabunPSK" panose="020B0500040200020003" pitchFamily="34" charset="-34"/>
                              <a:ea typeface="Angsana New" panose="02020603050405020304" pitchFamily="18" charset="-34"/>
                              <a:cs typeface="TH SarabunPSK" panose="020B0500040200020003" pitchFamily="34" charset="-34"/>
                            </a:rPr>
                            <a:t>นิยามมุมทั้ง</a:t>
                          </a: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ea typeface="Angsana New" panose="02020603050405020304" pitchFamily="18" charset="-34"/>
                              <a:cs typeface="TH SarabunPSK" panose="020B0500040200020003" pitchFamily="34" charset="-34"/>
                            </a:rPr>
                            <a:t> 18 </a:t>
                          </a:r>
                          <a:r>
                            <a:rPr lang="th-TH" sz="1000" b="1">
                              <a:effectLst/>
                              <a:latin typeface="TH SarabunPSK" panose="020B0500040200020003" pitchFamily="34" charset="-34"/>
                              <a:ea typeface="Angsana New" panose="02020603050405020304" pitchFamily="18" charset="-34"/>
                              <a:cs typeface="TH SarabunPSK" panose="020B0500040200020003" pitchFamily="34" charset="-34"/>
                            </a:rPr>
                            <a:t>มุม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endParaRPr lang="en-TH" sz="11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511673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𝑛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059" t="-117857" r="-688235" b="-9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3030" t="-117857" r="-609091" b="-9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3030" t="-117857" r="-509091" b="-910714"/>
                          </a:stretch>
                        </a:blipFill>
                      </a:tcPr>
                    </a:tc>
                    <a:tc rowSpan="10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TH" sz="1000">
                            <a:effectLst/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𝑛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6061" t="-117857" r="-206061" b="-9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5294" t="-117857" r="-100000" b="-9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09091" t="-117857" r="-3030" b="-9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520277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9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10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14726318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10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64259468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80540614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3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13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1456708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13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14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80166110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14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13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16111853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15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14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86506170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16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13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11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26956697"/>
                      </a:ext>
                    </a:extLst>
                  </a:tr>
                  <a:tr h="1653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8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7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9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 b="1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17</a:t>
                          </a:r>
                          <a:endParaRPr lang="en-TH" sz="1000" b="1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14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12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000">
                              <a:effectLst/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16</a:t>
                          </a:r>
                          <a:endParaRPr lang="en-TH" sz="1000">
                            <a:effectLst/>
                            <a:latin typeface="TH SarabunPSK" panose="020B0500040200020003" pitchFamily="34" charset="-34"/>
                            <a:ea typeface="Angsana New" panose="02020603050405020304" pitchFamily="18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0" marR="0" marT="0" marB="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287871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 descr="A picture containing text, sword&#10;&#10;Description automatically generated">
            <a:extLst>
              <a:ext uri="{FF2B5EF4-FFF2-40B4-BE49-F238E27FC236}">
                <a16:creationId xmlns:a16="http://schemas.microsoft.com/office/drawing/2014/main" id="{9132B948-8DDA-FEB0-76EB-763339998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3" b="9182"/>
          <a:stretch/>
        </p:blipFill>
        <p:spPr>
          <a:xfrm>
            <a:off x="4323884" y="2236940"/>
            <a:ext cx="1681634" cy="140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C13794-0ADF-4527-78E6-41A2BAD29A4F}"/>
                  </a:ext>
                </a:extLst>
              </p:cNvPr>
              <p:cNvSpPr txBox="1"/>
              <p:nvPr/>
            </p:nvSpPr>
            <p:spPr>
              <a:xfrm>
                <a:off x="4323884" y="3714881"/>
                <a:ext cx="1681635" cy="3411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TH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TH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TH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C13794-0ADF-4527-78E6-41A2BAD29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84" y="3714881"/>
                <a:ext cx="1681635" cy="34118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15254B2-7154-7074-7598-A47EB237B09C}"/>
                  </a:ext>
                </a:extLst>
              </p:cNvPr>
              <p:cNvSpPr/>
              <p:nvPr/>
            </p:nvSpPr>
            <p:spPr>
              <a:xfrm>
                <a:off x="2734896" y="4318539"/>
                <a:ext cx="2959439" cy="46018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600">
                    <a:solidFill>
                      <a:schemeClr val="tx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18 </a:t>
                </a:r>
                <a:r>
                  <a:rPr lang="th-TH" sz="1600">
                    <a:solidFill>
                      <a:schemeClr val="tx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มุม </a:t>
                </a:r>
                <a:r>
                  <a:rPr lang="en-US" sz="1600">
                    <a:solidFill>
                      <a:schemeClr val="tx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* 8 </a:t>
                </a:r>
                <a:r>
                  <a:rPr lang="th-TH" sz="1600">
                    <a:solidFill>
                      <a:schemeClr val="tx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เฟรม </a:t>
                </a:r>
                <a14:m>
                  <m:oMath xmlns:m="http://schemas.openxmlformats.org/officeDocument/2006/math">
                    <m:r>
                      <a:rPr lang="en-TH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 </a:t>
                </a:r>
                <a:r>
                  <a:rPr lang="th-TH" sz="1600">
                    <a:solidFill>
                      <a:schemeClr val="tx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เก็บข้อมูลในรูปแบบ </a:t>
                </a:r>
                <a:r>
                  <a:rPr lang="en-US" sz="1600">
                    <a:solidFill>
                      <a:schemeClr val="tx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.csv</a:t>
                </a:r>
                <a:endParaRPr lang="th-TH" sz="1600">
                  <a:solidFill>
                    <a:schemeClr val="tx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15254B2-7154-7074-7598-A47EB237B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96" y="4318539"/>
                <a:ext cx="2959439" cy="460187"/>
              </a:xfrm>
              <a:prstGeom prst="roundRect">
                <a:avLst/>
              </a:prstGeom>
              <a:blipFill>
                <a:blip r:embed="rId5"/>
                <a:stretch>
                  <a:fillRect t="-17105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73445E-3569-1575-E478-7E226E77ADC0}"/>
              </a:ext>
            </a:extLst>
          </p:cNvPr>
          <p:cNvCxnSpPr>
            <a:cxnSpLocks/>
          </p:cNvCxnSpPr>
          <p:nvPr/>
        </p:nvCxnSpPr>
        <p:spPr>
          <a:xfrm>
            <a:off x="1694542" y="3422471"/>
            <a:ext cx="3839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25DED-88EC-1AE1-FA01-C58168260D61}"/>
              </a:ext>
            </a:extLst>
          </p:cNvPr>
          <p:cNvCxnSpPr>
            <a:cxnSpLocks/>
          </p:cNvCxnSpPr>
          <p:nvPr/>
        </p:nvCxnSpPr>
        <p:spPr>
          <a:xfrm>
            <a:off x="6373922" y="3410025"/>
            <a:ext cx="2448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CEE69A75-A82E-5BE1-9883-466621563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79231"/>
              </p:ext>
            </p:extLst>
          </p:nvPr>
        </p:nvGraphicFramePr>
        <p:xfrm>
          <a:off x="6690766" y="2547054"/>
          <a:ext cx="2307081" cy="1725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583">
                  <a:extLst>
                    <a:ext uri="{9D8B030D-6E8A-4147-A177-3AD203B41FA5}">
                      <a16:colId xmlns:a16="http://schemas.microsoft.com/office/drawing/2014/main" val="3461764868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3395190016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2282997408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539709705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2279763825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3969862961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2468320"/>
                    </a:ext>
                  </a:extLst>
                </a:gridCol>
              </a:tblGrid>
              <a:tr h="29506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.csv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TH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มุมที่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FD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63777"/>
                  </a:ext>
                </a:extLst>
              </a:tr>
              <a:tr h="238479">
                <a:tc gridSpan="2" vMerge="1">
                  <a:txBody>
                    <a:bodyPr/>
                    <a:lstStyle/>
                    <a:p>
                      <a:pPr algn="ctr"/>
                      <a:endParaRPr lang="en-TH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TH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marL="70719" marR="70719" marT="35360" marB="3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…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17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967921"/>
                  </a:ext>
                </a:extLst>
              </a:tr>
              <a:tr h="238479">
                <a:tc rowSpan="5"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เฟรมที่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FDA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marL="70719" marR="70719" marT="35360" marB="353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224422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80103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19089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…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294376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3992"/>
                  </a:ext>
                </a:extLst>
              </a:tr>
            </a:tbl>
          </a:graphicData>
        </a:graphic>
      </p:graphicFrame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3F48C37-038D-C807-C32D-B1B82ABDB4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764" t="27938" r="24796" b="21524"/>
          <a:stretch/>
        </p:blipFill>
        <p:spPr>
          <a:xfrm>
            <a:off x="213720" y="2570874"/>
            <a:ext cx="1480822" cy="174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E7332-51BD-94DD-9E25-81D32D90CDB4}"/>
              </a:ext>
            </a:extLst>
          </p:cNvPr>
          <p:cNvSpPr txBox="1"/>
          <p:nvPr/>
        </p:nvSpPr>
        <p:spPr>
          <a:xfrm>
            <a:off x="213720" y="6419482"/>
            <a:ext cx="64050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Borkar, </a:t>
            </a:r>
            <a:r>
              <a:rPr lang="en-US" sz="8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Pradnya</a:t>
            </a:r>
            <a:r>
              <a:rPr lang="en-US" sz="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</a:t>
            </a:r>
            <a:r>
              <a:rPr lang="en-US" sz="8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Krishnanath</a:t>
            </a:r>
            <a:r>
              <a:rPr lang="en-US" sz="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Marilyn Mathew </a:t>
            </a:r>
            <a:r>
              <a:rPr lang="en-US" sz="8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Pulinthitha</a:t>
            </a:r>
            <a:r>
              <a:rPr lang="en-US" sz="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and A. Pansare. "Match Pose-A System for Comparing Poses." </a:t>
            </a:r>
            <a:r>
              <a:rPr lang="en-US" sz="8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International Journal of Engineering Research and Technology (IJERT)</a:t>
            </a:r>
            <a:r>
              <a:rPr lang="en-US" sz="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8.10 (2019).</a:t>
            </a:r>
          </a:p>
        </p:txBody>
      </p:sp>
    </p:spTree>
    <p:extLst>
      <p:ext uri="{BB962C8B-B14F-4D97-AF65-F5344CB8AC3E}">
        <p14:creationId xmlns:p14="http://schemas.microsoft.com/office/powerpoint/2010/main" val="3704104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DAF4">
            <a:alpha val="215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15699-D6C8-1EC8-821B-C7754208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41</a:t>
            </a:fld>
            <a:endParaRPr lang="en-TH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B6AB0F-E6B4-A159-E5A6-6DBA7EC6C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345681"/>
              </p:ext>
            </p:extLst>
          </p:nvPr>
        </p:nvGraphicFramePr>
        <p:xfrm>
          <a:off x="398535" y="1255152"/>
          <a:ext cx="8346929" cy="2445350"/>
        </p:xfrm>
        <a:graphic>
          <a:graphicData uri="http://schemas.openxmlformats.org/drawingml/2006/table">
            <a:tbl>
              <a:tblPr/>
              <a:tblGrid>
                <a:gridCol w="1064225">
                  <a:extLst>
                    <a:ext uri="{9D8B030D-6E8A-4147-A177-3AD203B41FA5}">
                      <a16:colId xmlns:a16="http://schemas.microsoft.com/office/drawing/2014/main" val="807125888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273442717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54160092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22546434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95687870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23836782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568170568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235964463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45873378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475946137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169074082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023081219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90221733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97482228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52062362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01429454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75387157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67895868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11393132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วีดิทัศน์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8">
                  <a:txBody>
                    <a:bodyPr/>
                    <a:lstStyle/>
                    <a:p>
                      <a:pPr algn="ctr" fontAlgn="b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มุมลำดับที่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05460"/>
                  </a:ext>
                </a:extLst>
              </a:tr>
              <a:tr h="180718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29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35.33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56.0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112.46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138.69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84.25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80.08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7.13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2.61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177.74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175.88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92.4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103.27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164.44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150.12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103.16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106.61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175.07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64184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Toe-up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29.16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79.54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75.89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170.41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104.2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72.8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57.47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37.26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174.72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160.92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103.63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179.51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156.25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100.12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100.12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169.35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178.03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84976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Mid-backswing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41.67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96.34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63.96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105.95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114.22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75.04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91.93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82.67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167.87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175.36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76.21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94.53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167.83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160.5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104.97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162.51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675595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Top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52.59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47.41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29.05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106.56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101.33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78.67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124.87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127.36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115.41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92.49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78.67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101.33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165.02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141.98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86.35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116.69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170.81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173.0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88051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Mid-downswing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36.87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102.53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77.11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129.6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107.88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67.64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50.21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118.91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91.01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76.52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97.94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146.62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101.55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115.44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164.05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176.78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49480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Impact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37.77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58.57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125.7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145.3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74.32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94.86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13.61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8.13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169.08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178.99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82.38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108.43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141.75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95.0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109.82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162.92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159.49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31019"/>
                  </a:ext>
                </a:extLst>
              </a:tr>
              <a:tr h="248139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Mid-follow-through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37.32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41.78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136.65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95.6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66.34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110.4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32.99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56.58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169.92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175.79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79.89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103.36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170.03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148.73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90.13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107.91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155.47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51575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Finish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32.37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74.81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168.47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67.62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79.84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74.63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56.25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142.94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14.43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102.26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93.56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111.98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171.09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88.78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59.11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170.46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151.86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597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2EDAB9-AB41-42BB-ACDC-87B9367A2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691945"/>
              </p:ext>
            </p:extLst>
          </p:nvPr>
        </p:nvGraphicFramePr>
        <p:xfrm>
          <a:off x="398535" y="3770668"/>
          <a:ext cx="8346929" cy="2445350"/>
        </p:xfrm>
        <a:graphic>
          <a:graphicData uri="http://schemas.openxmlformats.org/drawingml/2006/table">
            <a:tbl>
              <a:tblPr/>
              <a:tblGrid>
                <a:gridCol w="1064225">
                  <a:extLst>
                    <a:ext uri="{9D8B030D-6E8A-4147-A177-3AD203B41FA5}">
                      <a16:colId xmlns:a16="http://schemas.microsoft.com/office/drawing/2014/main" val="807125888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273442717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54160092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22546434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95687870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23836782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568170568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235964463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45873378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475946137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169074082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023081219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90221733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97482228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52062362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01429454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75387157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67895868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11393132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วีดิทัศน์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8">
                  <a:txBody>
                    <a:bodyPr/>
                    <a:lstStyle/>
                    <a:p>
                      <a:pPr algn="ctr" fontAlgn="b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มุมลำดับที่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05460"/>
                  </a:ext>
                </a:extLst>
              </a:tr>
              <a:tr h="180718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29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35.27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50.39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126.77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145.69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77.29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88.78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14.2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6.52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144.36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166.57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102.53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166.07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152.94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102.53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104.53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173.38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175.25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64184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Toe-up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27.0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73.5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77.11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172.87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108.14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69.63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58.03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43.99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167.78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88.91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93.31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169.97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165.75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101.12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100.94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179.22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174.92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84976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Mid-backswing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35.54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54.46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74.74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177.27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111.05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74.97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71.85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53.3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147.39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140.91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78.41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95.57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179.72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167.08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101.31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97.35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174.61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172.65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675595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Top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23.11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113.63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35.43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77.91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106.79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80.41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94.47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88.06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90.0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74.83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97.98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172.22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166.44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97.39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95.59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164.79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174.92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88051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Mid-downswing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22.17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46.33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57.06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174.72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81.57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56.9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46.81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122.23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95.81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80.07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106.56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146.34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102.53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107.1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161.76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179.09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49480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Impact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28.05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64.44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116.45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158.2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75.75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88.26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12.65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150.84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86.28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109.7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173.73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133.67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87.45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116.62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171.14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178.89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31019"/>
                  </a:ext>
                </a:extLst>
              </a:tr>
              <a:tr h="248139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Mid-follow-through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30.28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47.4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136.62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120.02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71.03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100.11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35.31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27.48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150.48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166.58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79.16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109.7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158.2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139.57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79.04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110.73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177.46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168.23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51575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Finish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30.61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53.9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152.53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124.33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88.23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71.4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33.69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110.38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36.66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104.04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96.34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74.29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167.66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149.54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597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92C78D-AB70-E7DA-A17D-6037D7D9CF3C}"/>
              </a:ext>
            </a:extLst>
          </p:cNvPr>
          <p:cNvSpPr txBox="1"/>
          <p:nvPr/>
        </p:nvSpPr>
        <p:spPr>
          <a:xfrm>
            <a:off x="213720" y="150632"/>
            <a:ext cx="7817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ขั้นตอนวิธีการจับคู่แผ่นแบบ</a:t>
            </a:r>
            <a:endParaRPr lang="th-TH" sz="2800" b="1" i="0" u="none" strike="noStrike">
              <a:solidFill>
                <a:srgbClr val="064E87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E1F56-CF2D-94CC-09C8-B920632BD1F3}"/>
              </a:ext>
            </a:extLst>
          </p:cNvPr>
          <p:cNvSpPr txBox="1"/>
          <p:nvPr/>
        </p:nvSpPr>
        <p:spPr>
          <a:xfrm>
            <a:off x="2747913" y="764447"/>
            <a:ext cx="4576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ค่ามุมทั้ง 18 มุมในหน่วยองศาของทั้ง 8 ท่าของแต่ละวีดิทัศน์</a:t>
            </a:r>
            <a:endParaRPr lang="en-TH" sz="2000" b="1"/>
          </a:p>
        </p:txBody>
      </p:sp>
    </p:spTree>
    <p:extLst>
      <p:ext uri="{BB962C8B-B14F-4D97-AF65-F5344CB8AC3E}">
        <p14:creationId xmlns:p14="http://schemas.microsoft.com/office/powerpoint/2010/main" val="812365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DAF4">
            <a:alpha val="215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15699-D6C8-1EC8-821B-C7754208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42</a:t>
            </a:fld>
            <a:endParaRPr lang="en-TH"/>
          </a:p>
        </p:txBody>
      </p: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CEE69A75-A82E-5BE1-9883-466621563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06467"/>
              </p:ext>
            </p:extLst>
          </p:nvPr>
        </p:nvGraphicFramePr>
        <p:xfrm>
          <a:off x="2019078" y="1102354"/>
          <a:ext cx="2307081" cy="1725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583">
                  <a:extLst>
                    <a:ext uri="{9D8B030D-6E8A-4147-A177-3AD203B41FA5}">
                      <a16:colId xmlns:a16="http://schemas.microsoft.com/office/drawing/2014/main" val="3461764868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3395190016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2282997408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539709705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2279763825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3969862961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2468320"/>
                    </a:ext>
                  </a:extLst>
                </a:gridCol>
              </a:tblGrid>
              <a:tr h="29506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A.csv</a:t>
                      </a:r>
                      <a:endParaRPr lang="en-TH" sz="14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TH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มุมที่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FD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63777"/>
                  </a:ext>
                </a:extLst>
              </a:tr>
              <a:tr h="238479">
                <a:tc gridSpan="2" vMerge="1">
                  <a:txBody>
                    <a:bodyPr/>
                    <a:lstStyle/>
                    <a:p>
                      <a:pPr algn="ctr"/>
                      <a:endParaRPr lang="en-TH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TH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marL="70719" marR="70719" marT="35360" marB="3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…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17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967921"/>
                  </a:ext>
                </a:extLst>
              </a:tr>
              <a:tr h="238479">
                <a:tc rowSpan="5"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เฟรมที่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FDA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marL="70719" marR="70719" marT="35360" marB="353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224422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80103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19089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…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294376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3992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11DECF3-0621-CA56-425A-7E12716E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2130"/>
              </p:ext>
            </p:extLst>
          </p:nvPr>
        </p:nvGraphicFramePr>
        <p:xfrm>
          <a:off x="4817842" y="1102354"/>
          <a:ext cx="2307081" cy="1725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583">
                  <a:extLst>
                    <a:ext uri="{9D8B030D-6E8A-4147-A177-3AD203B41FA5}">
                      <a16:colId xmlns:a16="http://schemas.microsoft.com/office/drawing/2014/main" val="3461764868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3395190016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2282997408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539709705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2279763825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3969862961"/>
                    </a:ext>
                  </a:extLst>
                </a:gridCol>
                <a:gridCol w="329583">
                  <a:extLst>
                    <a:ext uri="{9D8B030D-6E8A-4147-A177-3AD203B41FA5}">
                      <a16:colId xmlns:a16="http://schemas.microsoft.com/office/drawing/2014/main" val="2468320"/>
                    </a:ext>
                  </a:extLst>
                </a:gridCol>
              </a:tblGrid>
              <a:tr h="29506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B.csv</a:t>
                      </a:r>
                      <a:endParaRPr lang="en-TH" sz="14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TH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มุมที่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96FF">
                        <a:alpha val="6313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63777"/>
                  </a:ext>
                </a:extLst>
              </a:tr>
              <a:tr h="238479">
                <a:tc gridSpan="2" vMerge="1">
                  <a:txBody>
                    <a:bodyPr/>
                    <a:lstStyle/>
                    <a:p>
                      <a:pPr algn="ctr"/>
                      <a:endParaRPr lang="en-TH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TH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marL="70719" marR="70719" marT="35360" marB="353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…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17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967921"/>
                  </a:ext>
                </a:extLst>
              </a:tr>
              <a:tr h="238479">
                <a:tc rowSpan="5"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เฟรมที่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96FF">
                        <a:alpha val="6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</a:p>
                  </a:txBody>
                  <a:tcPr marL="70719" marR="70719" marT="35360" marB="353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224422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80103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19089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…</a:t>
                      </a:r>
                      <a:endParaRPr lang="en-TH" sz="900" b="1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294376"/>
                  </a:ext>
                </a:extLst>
              </a:tr>
              <a:tr h="238479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 b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</a:t>
                      </a:r>
                    </a:p>
                  </a:txBody>
                  <a:tcPr marL="70719" marR="70719" marT="35360" marB="353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...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9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90</a:t>
                      </a:r>
                      <a:r>
                        <a:rPr lang="en-TH" sz="900" baseline="3000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o</a:t>
                      </a:r>
                      <a:endParaRPr lang="en-TH" sz="9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70719" marR="70719" marT="35360" marB="35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39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0B32E050-5114-660F-52FD-46F43B2B23D0}"/>
                  </a:ext>
                </a:extLst>
              </p:cNvPr>
              <p:cNvSpPr/>
              <p:nvPr/>
            </p:nvSpPr>
            <p:spPr>
              <a:xfrm>
                <a:off x="998822" y="3429000"/>
                <a:ext cx="7146355" cy="2007653"/>
              </a:xfrm>
              <a:prstGeom prst="roundRect">
                <a:avLst>
                  <a:gd name="adj" fmla="val 6762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/>
                          <a:cs typeface="TH SarabunPSK" panose="020B0500040200020003" pitchFamily="34" charset="-34"/>
                          <a:sym typeface="Times New Roman"/>
                        </a:rPr>
                        <m:t>𝐶𝑜𝑠𝑖𝑛𝑒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/>
                          <a:cs typeface="TH SarabunPSK" panose="020B0500040200020003" pitchFamily="34" charset="-34"/>
                          <a:sym typeface="Times New Roman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/>
                          <a:cs typeface="TH SarabunPSK" panose="020B0500040200020003" pitchFamily="34" charset="-34"/>
                          <a:sym typeface="Times New Roman"/>
                        </a:rPr>
                        <m:t>𝑆𝑖𝑚𝑖𝑙𝑎𝑟𝑖𝑡𝑦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/>
                          <a:cs typeface="TH SarabunPSK" panose="020B0500040200020003" pitchFamily="34" charset="-34"/>
                          <a:sym typeface="Times New Roman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/>
                          <a:cs typeface="TH SarabunPSK" panose="020B0500040200020003" pitchFamily="34" charset="-34"/>
                          <a:sym typeface="Times New Roman"/>
                        </a:rPr>
                        <m:t>𝑆𝑐𝑜𝑟𝑒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/>
                          <a:cs typeface="TH SarabunPSK" panose="020B0500040200020003" pitchFamily="34" charset="-34"/>
                          <a:sym typeface="Times New Roman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H SarabunPSK" panose="020B0500040200020003" pitchFamily="34" charset="-34"/>
                              <a:sym typeface="Times New Roman"/>
                            </a:rPr>
                          </m:ctrlPr>
                        </m:dPr>
                        <m:e>
                          <m:r>
                            <a:rPr lang="th-TH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H SarabunPSK" panose="020B0500040200020003" pitchFamily="34" charset="-34"/>
                              <a:sym typeface="Times New Roman"/>
                            </a:rPr>
                            <m:t>ของแต่ละท่า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H SarabunPSK" panose="020B0500040200020003" pitchFamily="34" charset="-34"/>
                              <a:sym typeface="Times New Roman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H SarabunPSK" panose="020B0500040200020003" pitchFamily="34" charset="-34"/>
                              <a:sym typeface="Times New Roman"/>
                            </a:rPr>
                            <m:t>%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/>
                          <a:cs typeface="TH SarabunPSK" panose="020B0500040200020003" pitchFamily="34" charset="-34"/>
                          <a:sym typeface="Times New Roman"/>
                        </a:rPr>
                        <m:t>= 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H SarabunPSK" panose="020B0500040200020003" pitchFamily="34" charset="-34"/>
                                  <a:sym typeface="Times New Roman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H SarabunPSK" panose="020B0500040200020003" pitchFamily="34" charset="-34"/>
                                  <a:sym typeface="Times New Roman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H SarabunPSK" panose="020B0500040200020003" pitchFamily="34" charset="-34"/>
                                  <a:sym typeface="Times New Roman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H SarabunPSK" panose="020B0500040200020003" pitchFamily="34" charset="-34"/>
                                  <a:sym typeface="Times New Roman"/>
                                </a:rPr>
                                <m:t>17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H SarabunPSK" panose="020B0500040200020003" pitchFamily="34" charset="-34"/>
                                  <a:sym typeface="Times New Roman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  <m:t>17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H SarabunPSK" panose="020B0500040200020003" pitchFamily="34" charset="-34"/>
                                          <a:sym typeface="Times New Roman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H SarabunPSK" panose="020B0500040200020003" pitchFamily="34" charset="-34"/>
                                          <a:sym typeface="Times New Roman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H SarabunPSK" panose="020B0500040200020003" pitchFamily="34" charset="-34"/>
                                          <a:sym typeface="Times New Roman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H SarabunPSK" panose="020B0500040200020003" pitchFamily="34" charset="-34"/>
                                          <a:sym typeface="Times New Roman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H SarabunPSK" panose="020B0500040200020003" pitchFamily="34" charset="-34"/>
                                  <a:sym typeface="Times New Roman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  <m:t>𝑖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H SarabunPSK" panose="020B0500040200020003" pitchFamily="34" charset="-34"/>
                                      <a:sym typeface="Times New Roman"/>
                                    </a:rPr>
                                    <m:t>17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H SarabunPSK" panose="020B0500040200020003" pitchFamily="34" charset="-34"/>
                                          <a:sym typeface="Times New Roman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H SarabunPSK" panose="020B0500040200020003" pitchFamily="34" charset="-34"/>
                                          <a:sym typeface="Times New Roman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H SarabunPSK" panose="020B0500040200020003" pitchFamily="34" charset="-34"/>
                                          <a:sym typeface="Times New Roman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H SarabunPSK" panose="020B0500040200020003" pitchFamily="34" charset="-34"/>
                                          <a:sym typeface="Times New Roman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100%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TH SarabunPSK" panose="020B0500040200020003" pitchFamily="34" charset="-34"/>
                  <a:ea typeface="Cambria Math" panose="02040503050406030204" pitchFamily="18" charset="0"/>
                  <a:cs typeface="TH SarabunPSK" panose="020B0500040200020003" pitchFamily="34" charset="-34"/>
                  <a:sym typeface="Times New Roman"/>
                </a:endParaRPr>
              </a:p>
              <a:p>
                <a:pPr lvl="0">
                  <a:lnSpc>
                    <a:spcPct val="90000"/>
                  </a:lnSpc>
                </a:pPr>
                <a:endParaRPr lang="en-US" sz="1600">
                  <a:latin typeface="TH SarabunPSK" panose="020B0500040200020003" pitchFamily="34" charset="-34"/>
                  <a:ea typeface="Times New Roman"/>
                  <a:cs typeface="TH SarabunPSK" panose="020B0500040200020003" pitchFamily="34" charset="-34"/>
                  <a:sym typeface="Times New Roman"/>
                </a:endParaRPr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  <m:t>𝑖</m:t>
                          </m:r>
                        </m:sub>
                      </m:sSub>
                      <m:r>
                        <a:rPr lang="th-TH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 </m:t>
                      </m:r>
                      <m:r>
                        <a:rPr lang="th-TH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คือค่ามุมลำดับที่</m:t>
                      </m:r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𝑖</m:t>
                      </m:r>
                      <m:r>
                        <a:rPr lang="th-TH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 </m:t>
                      </m:r>
                      <m:r>
                        <a:rPr lang="th-TH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ของวีดิทัศน์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𝐴</m:t>
                      </m:r>
                    </m:oMath>
                  </m:oMathPara>
                </a14:m>
                <a:endParaRPr lang="th-TH" sz="1600" b="0" i="1">
                  <a:solidFill>
                    <a:schemeClr val="tx1"/>
                  </a:solidFill>
                  <a:latin typeface="Cambria Math" panose="02040503050406030204" pitchFamily="18" charset="0"/>
                  <a:cs typeface="TH SarabunPSK" panose="020B0500040200020003" pitchFamily="34" charset="-34"/>
                  <a:sym typeface="Times New Roman"/>
                </a:endParaRPr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  <m:t>𝑖</m:t>
                          </m:r>
                        </m:sub>
                      </m:sSub>
                      <m:r>
                        <a:rPr lang="th-TH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 </m:t>
                      </m:r>
                      <m:r>
                        <a:rPr lang="th-TH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คือค่ามุมลำดับที่</m:t>
                      </m:r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𝑖</m:t>
                      </m:r>
                      <m:r>
                        <a:rPr lang="th-TH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 </m:t>
                      </m:r>
                      <m:r>
                        <a:rPr lang="th-TH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ของวีดิทัศน์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𝐵</m:t>
                      </m:r>
                    </m:oMath>
                  </m:oMathPara>
                </a14:m>
                <a:endParaRPr lang="th-TH" sz="1600" i="1">
                  <a:solidFill>
                    <a:schemeClr val="tx1"/>
                  </a:solidFill>
                  <a:latin typeface="Cambria Math" panose="02040503050406030204" pitchFamily="18" charset="0"/>
                  <a:cs typeface="TH SarabunPSK" panose="020B0500040200020003" pitchFamily="34" charset="-34"/>
                  <a:sym typeface="Times New Roman"/>
                </a:endParaRPr>
              </a:p>
              <a:p>
                <a:pPr lvl="0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={0,1,2,…, 17}</m:t>
                      </m:r>
                    </m:oMath>
                  </m:oMathPara>
                </a14:m>
                <a:endParaRPr lang="en-US" sz="1600">
                  <a:latin typeface="TH SarabunPSK" panose="020B0500040200020003" pitchFamily="34" charset="-34"/>
                  <a:ea typeface="Times New Roman"/>
                  <a:cs typeface="TH SarabunPSK" panose="020B0500040200020003" pitchFamily="34" charset="-34"/>
                  <a:sym typeface="Times New Roman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0B32E050-5114-660F-52FD-46F43B2B2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22" y="3429000"/>
                <a:ext cx="7146355" cy="2007653"/>
              </a:xfrm>
              <a:prstGeom prst="roundRect">
                <a:avLst>
                  <a:gd name="adj" fmla="val 6762"/>
                </a:avLst>
              </a:prstGeom>
              <a:blipFill>
                <a:blip r:embed="rId2"/>
                <a:stretch>
                  <a:fillRect t="-123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13C3FFC-0F3D-FB8F-B67B-49C54453174C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 rot="16200000" flipH="1">
            <a:off x="3571957" y="2428956"/>
            <a:ext cx="600705" cy="13993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D7C10A9-8C51-36C5-4C95-7149C8060E0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4971339" y="2428956"/>
            <a:ext cx="600705" cy="13993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F1911A-C201-CD51-A730-59D61C194C02}"/>
              </a:ext>
            </a:extLst>
          </p:cNvPr>
          <p:cNvSpPr txBox="1"/>
          <p:nvPr/>
        </p:nvSpPr>
        <p:spPr>
          <a:xfrm>
            <a:off x="213720" y="150632"/>
            <a:ext cx="7817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ขั้นตอนวิธีการจับคู่แผ่นแบบ</a:t>
            </a:r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i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ค่าความคล้ายโคไซน์ </a:t>
            </a:r>
            <a:endParaRPr lang="th-TH" sz="2800" i="1" u="none" strike="noStrike">
              <a:solidFill>
                <a:srgbClr val="064E87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11018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DAF4">
            <a:alpha val="215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15699-D6C8-1EC8-821B-C7754208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43</a:t>
            </a:fld>
            <a:endParaRPr lang="en-TH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7BB463-244D-78FB-9E14-69708E2C7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21139"/>
              </p:ext>
            </p:extLst>
          </p:nvPr>
        </p:nvGraphicFramePr>
        <p:xfrm>
          <a:off x="2298585" y="1594170"/>
          <a:ext cx="4546830" cy="4035969"/>
        </p:xfrm>
        <a:graphic>
          <a:graphicData uri="http://schemas.openxmlformats.org/drawingml/2006/table">
            <a:tbl>
              <a:tblPr/>
              <a:tblGrid>
                <a:gridCol w="2278345">
                  <a:extLst>
                    <a:ext uri="{9D8B030D-6E8A-4147-A177-3AD203B41FA5}">
                      <a16:colId xmlns:a16="http://schemas.microsoft.com/office/drawing/2014/main" val="2781059700"/>
                    </a:ext>
                  </a:extLst>
                </a:gridCol>
                <a:gridCol w="2268485">
                  <a:extLst>
                    <a:ext uri="{9D8B030D-6E8A-4147-A177-3AD203B41FA5}">
                      <a16:colId xmlns:a16="http://schemas.microsoft.com/office/drawing/2014/main" val="1034301257"/>
                    </a:ext>
                  </a:extLst>
                </a:gridCol>
              </a:tblGrid>
              <a:tr h="420451"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b="1" i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วีดิทัศน์ </a:t>
                      </a:r>
                      <a:r>
                        <a:rPr lang="en-US" sz="1800" b="1" i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584 VS</a:t>
                      </a:r>
                      <a:r>
                        <a:rPr lang="th-TH" sz="1800" b="1" i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วีดิทัศน์ </a:t>
                      </a:r>
                      <a:r>
                        <a:rPr lang="en-US" sz="1800" b="1" i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612</a:t>
                      </a:r>
                      <a:endParaRPr lang="en-TH" sz="1800" b="1" i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TH" sz="1800" b="1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228812"/>
                  </a:ext>
                </a:extLst>
              </a:tr>
              <a:tr h="420451"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</a:t>
                      </a:r>
                      <a:endParaRPr lang="en-TH" sz="1800" b="1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8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Cosine Similarity (%)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26608"/>
                  </a:ext>
                </a:extLst>
              </a:tr>
              <a:tr h="354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99.69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46448"/>
                  </a:ext>
                </a:extLst>
              </a:tr>
              <a:tr h="3548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Toe-up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99.88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823894"/>
                  </a:ext>
                </a:extLst>
              </a:tr>
              <a:tr h="3548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Mid-backswing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896393"/>
                  </a:ext>
                </a:extLst>
              </a:tr>
              <a:tr h="3548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97.69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30813"/>
                  </a:ext>
                </a:extLst>
              </a:tr>
              <a:tr h="3548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Mid-downswing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98.62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91752"/>
                  </a:ext>
                </a:extLst>
              </a:tr>
              <a:tr h="3548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Impact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99.71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36577"/>
                  </a:ext>
                </a:extLst>
              </a:tr>
              <a:tr h="3560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Mid-follow-through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99.46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92824"/>
                  </a:ext>
                </a:extLst>
              </a:tr>
              <a:tr h="354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Finish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97.63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23863"/>
                  </a:ext>
                </a:extLst>
              </a:tr>
              <a:tr h="354876">
                <a:tc>
                  <a:txBody>
                    <a:bodyPr/>
                    <a:lstStyle/>
                    <a:p>
                      <a:pPr algn="ctr" fontAlgn="b"/>
                      <a:r>
                        <a:rPr lang="th-TH" sz="18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8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ภาพรวม)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98.84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1686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8A5865-9F7C-6807-6372-AB476E078BA8}"/>
              </a:ext>
            </a:extLst>
          </p:cNvPr>
          <p:cNvSpPr txBox="1"/>
          <p:nvPr/>
        </p:nvSpPr>
        <p:spPr>
          <a:xfrm>
            <a:off x="1590253" y="1046027"/>
            <a:ext cx="64055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ค่าความคล้ายโคไซน์ในหน่วยเปอร์เซ็นต์ระหว่างวีดิทัศน์ </a:t>
            </a:r>
            <a:r>
              <a:rPr lang="en-US" sz="24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584</a:t>
            </a:r>
            <a:r>
              <a:rPr lang="th-TH" sz="24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และ</a:t>
            </a:r>
            <a:r>
              <a:rPr lang="en-US" sz="2400" b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 612</a:t>
            </a:r>
            <a:r>
              <a:rPr lang="en-TH" sz="2400" b="1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24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D46E9-5967-4F65-1DFC-F3EC88D519CC}"/>
              </a:ext>
            </a:extLst>
          </p:cNvPr>
          <p:cNvSpPr txBox="1"/>
          <p:nvPr/>
        </p:nvSpPr>
        <p:spPr>
          <a:xfrm>
            <a:off x="213720" y="150632"/>
            <a:ext cx="7817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ขั้นตอนวิธีการจับคู่แผ่นแบบ</a:t>
            </a:r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i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</a:t>
            </a:r>
            <a:endParaRPr lang="th-TH" sz="2800" i="1" u="none" strike="noStrike">
              <a:solidFill>
                <a:srgbClr val="064E87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9471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DAF4">
            <a:alpha val="215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15699-D6C8-1EC8-821B-C7754208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44</a:t>
            </a:fld>
            <a:endParaRPr lang="en-TH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7BB463-244D-78FB-9E14-69708E2C7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213729"/>
              </p:ext>
            </p:extLst>
          </p:nvPr>
        </p:nvGraphicFramePr>
        <p:xfrm>
          <a:off x="2748670" y="1226788"/>
          <a:ext cx="3646659" cy="5180894"/>
        </p:xfrm>
        <a:graphic>
          <a:graphicData uri="http://schemas.openxmlformats.org/drawingml/2006/table">
            <a:tbl>
              <a:tblPr/>
              <a:tblGrid>
                <a:gridCol w="1821825">
                  <a:extLst>
                    <a:ext uri="{9D8B030D-6E8A-4147-A177-3AD203B41FA5}">
                      <a16:colId xmlns:a16="http://schemas.microsoft.com/office/drawing/2014/main" val="2781059700"/>
                    </a:ext>
                  </a:extLst>
                </a:gridCol>
                <a:gridCol w="1824834">
                  <a:extLst>
                    <a:ext uri="{9D8B030D-6E8A-4147-A177-3AD203B41FA5}">
                      <a16:colId xmlns:a16="http://schemas.microsoft.com/office/drawing/2014/main" val="1034301257"/>
                    </a:ext>
                  </a:extLst>
                </a:gridCol>
              </a:tblGrid>
              <a:tr h="3553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1" i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วีดิทัศน์ </a:t>
                      </a:r>
                      <a:r>
                        <a:rPr lang="en-US" sz="1800" b="1" i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584 VS</a:t>
                      </a:r>
                      <a:r>
                        <a:rPr lang="th-TH" sz="1800" b="1" i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วีดิทัศน์ </a:t>
                      </a:r>
                      <a:r>
                        <a:rPr lang="en-US" sz="1800" b="1" i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612</a:t>
                      </a:r>
                      <a:endParaRPr lang="en-TH" sz="1800" b="1" i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TH" sz="1800" b="1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330523"/>
                  </a:ext>
                </a:extLst>
              </a:tr>
              <a:tr h="355374"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เฟรมที่</a:t>
                      </a:r>
                      <a:r>
                        <a:rPr lang="en-US" sz="18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  <a:endParaRPr lang="en-TH" sz="1800" b="1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8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Cosine Similarity (%)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26608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fontAlgn="b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99.69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46448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fontAlgn="b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TU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99.34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430546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TU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99.88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823894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TU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MB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99.47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73383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MB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98.04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896393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MB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96.69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37939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97.69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30813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MD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97.7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937269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MD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98.62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91752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MD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I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98.63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98688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99.71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36577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MFT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98.87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02799"/>
                  </a:ext>
                </a:extLst>
              </a:tr>
              <a:tr h="278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MFT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99.46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92824"/>
                  </a:ext>
                </a:extLst>
              </a:tr>
              <a:tr h="278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MFT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91.71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113135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fontAlgn="b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97.63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23863"/>
                  </a:ext>
                </a:extLst>
              </a:tr>
              <a:tr h="277970">
                <a:tc>
                  <a:txBody>
                    <a:bodyPr/>
                    <a:lstStyle/>
                    <a:p>
                      <a:pPr algn="ctr" fontAlgn="b"/>
                      <a:r>
                        <a:rPr lang="th-TH" sz="18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8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ภาพรวม)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98.21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168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04F6EE-24E8-C398-4197-298F6AE9A4B5}"/>
              </a:ext>
            </a:extLst>
          </p:cNvPr>
          <p:cNvSpPr txBox="1"/>
          <p:nvPr/>
        </p:nvSpPr>
        <p:spPr>
          <a:xfrm>
            <a:off x="213720" y="150632"/>
            <a:ext cx="7817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ขั้นตอนวิธีการจับคู่แผ่นแบบ</a:t>
            </a:r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i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</a:t>
            </a:r>
            <a:endParaRPr lang="th-TH" sz="2800" i="1" u="none" strike="noStrike">
              <a:solidFill>
                <a:srgbClr val="064E87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B38EA1-56AD-D5AE-0DDF-6B925D7CAEF5}"/>
              </a:ext>
            </a:extLst>
          </p:cNvPr>
          <p:cNvSpPr txBox="1"/>
          <p:nvPr/>
        </p:nvSpPr>
        <p:spPr>
          <a:xfrm>
            <a:off x="155121" y="779183"/>
            <a:ext cx="8459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th-TH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ค่าความคล้ายโคไซน์ในหน่วยเปอร์เซ็นต์ </a:t>
            </a:r>
            <a:r>
              <a:rPr lang="en-US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(</a:t>
            </a:r>
            <a:r>
              <a:rPr lang="th-TH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พิจารณาเฟรมที่อยู่ระหว่างท่าทั้ง </a:t>
            </a:r>
            <a:r>
              <a:rPr lang="en-US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8 </a:t>
            </a:r>
            <a:r>
              <a:rPr lang="th-TH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ด้วย</a:t>
            </a:r>
            <a:r>
              <a:rPr lang="en-US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)</a:t>
            </a:r>
            <a:endParaRPr lang="en-TH" sz="20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94905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DAF4">
            <a:alpha val="215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15699-D6C8-1EC8-821B-C7754208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45</a:t>
            </a:fld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4F6EE-24E8-C398-4197-298F6AE9A4B5}"/>
              </a:ext>
            </a:extLst>
          </p:cNvPr>
          <p:cNvSpPr txBox="1"/>
          <p:nvPr/>
        </p:nvSpPr>
        <p:spPr>
          <a:xfrm>
            <a:off x="213720" y="150632"/>
            <a:ext cx="7817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ขั้นตอนวิธีการจับคู่แผ่นแบบ</a:t>
            </a:r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i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</a:t>
            </a:r>
            <a:endParaRPr lang="th-TH" sz="2800" i="1" u="none" strike="noStrike">
              <a:solidFill>
                <a:srgbClr val="064E87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B38EA1-56AD-D5AE-0DDF-6B925D7CAEF5}"/>
              </a:ext>
            </a:extLst>
          </p:cNvPr>
          <p:cNvSpPr txBox="1"/>
          <p:nvPr/>
        </p:nvSpPr>
        <p:spPr>
          <a:xfrm>
            <a:off x="155121" y="779183"/>
            <a:ext cx="8459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th-TH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ค่าความคล้ายโคไซน์ในหน่วยเปอร์เซ็นต์ </a:t>
            </a:r>
            <a:r>
              <a:rPr lang="en-US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(</a:t>
            </a:r>
            <a:r>
              <a:rPr lang="th-TH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พิจารณาเฟรมที่อยู่ระหว่างท่าทั้ง </a:t>
            </a:r>
            <a:r>
              <a:rPr lang="en-US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8 </a:t>
            </a:r>
            <a:r>
              <a:rPr lang="th-TH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ด้วย</a:t>
            </a:r>
            <a:r>
              <a:rPr lang="en-US" sz="20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)</a:t>
            </a:r>
            <a:endParaRPr lang="en-TH" sz="20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32380-A9D9-A7ED-B78B-7930436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985954"/>
              </p:ext>
            </p:extLst>
          </p:nvPr>
        </p:nvGraphicFramePr>
        <p:xfrm>
          <a:off x="2748670" y="1284624"/>
          <a:ext cx="3646659" cy="5176240"/>
        </p:xfrm>
        <a:graphic>
          <a:graphicData uri="http://schemas.openxmlformats.org/drawingml/2006/table">
            <a:tbl>
              <a:tblPr/>
              <a:tblGrid>
                <a:gridCol w="1813272">
                  <a:extLst>
                    <a:ext uri="{9D8B030D-6E8A-4147-A177-3AD203B41FA5}">
                      <a16:colId xmlns:a16="http://schemas.microsoft.com/office/drawing/2014/main" val="2781059700"/>
                    </a:ext>
                  </a:extLst>
                </a:gridCol>
                <a:gridCol w="1833387">
                  <a:extLst>
                    <a:ext uri="{9D8B030D-6E8A-4147-A177-3AD203B41FA5}">
                      <a16:colId xmlns:a16="http://schemas.microsoft.com/office/drawing/2014/main" val="1034301257"/>
                    </a:ext>
                  </a:extLst>
                </a:gridCol>
              </a:tblGrid>
              <a:tr h="36127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1" i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วีดิทัศน์ </a:t>
                      </a:r>
                      <a:r>
                        <a:rPr lang="en-US" sz="1800" b="1" i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584 VS</a:t>
                      </a:r>
                      <a:r>
                        <a:rPr lang="th-TH" sz="1800" b="1" i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วีดิทัศน์ที่ถ่ายทำเอง</a:t>
                      </a:r>
                      <a:endParaRPr lang="en-TH" sz="1800" b="1" i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TH" sz="1800" b="1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330523"/>
                  </a:ext>
                </a:extLst>
              </a:tr>
              <a:tr h="361273">
                <a:tc>
                  <a:txBody>
                    <a:bodyPr/>
                    <a:lstStyle/>
                    <a:p>
                      <a:pPr algn="ctr"/>
                      <a:r>
                        <a:rPr lang="th-TH" sz="18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เฟรมที่</a:t>
                      </a:r>
                      <a:r>
                        <a:rPr lang="en-US" sz="18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  <a:endParaRPr lang="en-TH" sz="1800" b="1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800" b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Cosine Similarity (%)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26608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98.14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46448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TU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98.57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430546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TU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98.23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823894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TU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MB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98.47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73383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MB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97.91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896393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MB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93.07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37939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89.78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30813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MD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91.69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937269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MD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97.65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91752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MD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I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96.76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98688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98.99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36577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MFT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98.98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02799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MFT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99.29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92824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MFT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90.26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113135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ปรากฏท่า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 kern="12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93.55</a:t>
                      </a:r>
                      <a:endParaRPr lang="en-US" sz="1800" kern="12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23863"/>
                  </a:ext>
                </a:extLst>
              </a:tr>
              <a:tr h="27438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8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8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ภาพรวม)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8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96.01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168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88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DAF4">
            <a:alpha val="215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15699-D6C8-1EC8-821B-C7754208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46</a:t>
            </a:fld>
            <a:endParaRPr lang="en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4C394-550E-EC65-33D1-5BB80281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689916"/>
            <a:ext cx="5207000" cy="447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2DD712-5A26-7477-ECC9-9D81BBBB43FB}"/>
              </a:ext>
            </a:extLst>
          </p:cNvPr>
          <p:cNvSpPr txBox="1"/>
          <p:nvPr/>
        </p:nvSpPr>
        <p:spPr>
          <a:xfrm>
            <a:off x="213720" y="150632"/>
            <a:ext cx="7817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ขั้นตอนวิธีการจับคู่แผ่นแบบ</a:t>
            </a:r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i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ผลลัพธ์หลาย ๆ วีดิทัศน์</a:t>
            </a:r>
            <a:endParaRPr lang="th-TH" sz="2800" i="1" u="none" strike="noStrike">
              <a:solidFill>
                <a:srgbClr val="064E87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DC866-7A8F-68B9-2103-BB8D001137A5}"/>
              </a:ext>
            </a:extLst>
          </p:cNvPr>
          <p:cNvSpPr txBox="1"/>
          <p:nvPr/>
        </p:nvSpPr>
        <p:spPr>
          <a:xfrm>
            <a:off x="1233376" y="1032216"/>
            <a:ext cx="7069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แผนผังความร้อนแสดงค่าความคล้ายโคไซน์โดยเฉลี่ยของแต่ละวีดิทัศน์เทียบกัน</a:t>
            </a:r>
            <a:r>
              <a:rPr lang="en-TH" sz="2400" b="1">
                <a:effectLst/>
              </a:rPr>
              <a:t> </a:t>
            </a:r>
            <a:endParaRPr lang="en-TH" sz="2400" b="1"/>
          </a:p>
        </p:txBody>
      </p:sp>
    </p:spTree>
    <p:extLst>
      <p:ext uri="{BB962C8B-B14F-4D97-AF65-F5344CB8AC3E}">
        <p14:creationId xmlns:p14="http://schemas.microsoft.com/office/powerpoint/2010/main" val="971920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DAF4">
            <a:alpha val="215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15699-D6C8-1EC8-821B-C7754208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47</a:t>
            </a:fld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DD712-5A26-7477-ECC9-9D81BBBB43FB}"/>
              </a:ext>
            </a:extLst>
          </p:cNvPr>
          <p:cNvSpPr txBox="1"/>
          <p:nvPr/>
        </p:nvSpPr>
        <p:spPr>
          <a:xfrm>
            <a:off x="241761" y="161037"/>
            <a:ext cx="7817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ขั้นตอนวิธีการจับคู่แผ่นแบบ</a:t>
            </a:r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i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ผลลัพธ์อื่น ๆ</a:t>
            </a:r>
            <a:endParaRPr lang="th-TH" sz="2800" i="1" u="none" strike="noStrike">
              <a:solidFill>
                <a:srgbClr val="064E87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F25CC-8A63-38EA-3FAA-CE6303BFC250}"/>
              </a:ext>
            </a:extLst>
          </p:cNvPr>
          <p:cNvSpPr txBox="1"/>
          <p:nvPr/>
        </p:nvSpPr>
        <p:spPr>
          <a:xfrm>
            <a:off x="1348315" y="891256"/>
            <a:ext cx="6447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แสดงบางข้อต่อของ</a:t>
            </a:r>
            <a:r>
              <a:rPr lang="th-TH" sz="2000" b="1"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วีดิทัศน์ที่ถ่ายทำเอง</a:t>
            </a:r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ที่มุมต่างกับ</a:t>
            </a:r>
            <a:r>
              <a:rPr lang="th-TH" sz="2000" b="1"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วีดิทัศน์ </a:t>
            </a:r>
            <a:r>
              <a:rPr lang="en-US" sz="2000" b="1"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584 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(</a:t>
            </a:r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ผู้เชี่ยวชาญ) 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45 </a:t>
            </a:r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องศา</a:t>
            </a:r>
            <a:endParaRPr lang="en-US" sz="2000" b="1">
              <a:latin typeface="TH SarabunPSK" panose="020B0500040200020003" pitchFamily="34" charset="-34"/>
              <a:cs typeface="TH SarabunPSK" panose="020B0500040200020003" pitchFamily="34" charset="-34"/>
              <a:sym typeface="Sarabun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CD75AB-103A-031D-C0B1-62E8C14A6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3" t="29676" r="5206" b="14332"/>
          <a:stretch/>
        </p:blipFill>
        <p:spPr>
          <a:xfrm>
            <a:off x="5506336" y="2024190"/>
            <a:ext cx="3009014" cy="2025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FC8B5-0DE7-C722-7CE7-119333C5C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8" t="21061" r="4591" b="22946"/>
          <a:stretch/>
        </p:blipFill>
        <p:spPr>
          <a:xfrm>
            <a:off x="2337634" y="2024191"/>
            <a:ext cx="3009013" cy="2025485"/>
          </a:xfrm>
          <a:prstGeom prst="rect">
            <a:avLst/>
          </a:prstGeom>
        </p:spPr>
      </p:pic>
      <p:pic>
        <p:nvPicPr>
          <p:cNvPr id="11" name="Picture 10" descr="A child holding a bow and arrow&#10;&#10;Description automatically generated with medium confidence">
            <a:extLst>
              <a:ext uri="{FF2B5EF4-FFF2-40B4-BE49-F238E27FC236}">
                <a16:creationId xmlns:a16="http://schemas.microsoft.com/office/drawing/2014/main" id="{E859CCBB-B270-504E-2E39-0046DDBEE1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10" t="29518" r="4140" b="14489"/>
          <a:stretch/>
        </p:blipFill>
        <p:spPr>
          <a:xfrm>
            <a:off x="5506336" y="4159415"/>
            <a:ext cx="3009013" cy="2025486"/>
          </a:xfrm>
          <a:prstGeom prst="rect">
            <a:avLst/>
          </a:prstGeom>
        </p:spPr>
      </p:pic>
      <p:pic>
        <p:nvPicPr>
          <p:cNvPr id="12" name="Picture 11" descr="A person swinging a baseball bat&#10;&#10;Description automatically generated with medium confidence">
            <a:extLst>
              <a:ext uri="{FF2B5EF4-FFF2-40B4-BE49-F238E27FC236}">
                <a16:creationId xmlns:a16="http://schemas.microsoft.com/office/drawing/2014/main" id="{27C3A9F5-8D2B-281C-12F2-12914D047E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62" t="22158" r="4687" b="21848"/>
          <a:stretch/>
        </p:blipFill>
        <p:spPr>
          <a:xfrm>
            <a:off x="2337636" y="4159416"/>
            <a:ext cx="3009014" cy="202548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AC698A-12EF-1EE3-C427-0046F0F82E90}"/>
              </a:ext>
            </a:extLst>
          </p:cNvPr>
          <p:cNvCxnSpPr>
            <a:cxnSpLocks/>
          </p:cNvCxnSpPr>
          <p:nvPr/>
        </p:nvCxnSpPr>
        <p:spPr>
          <a:xfrm>
            <a:off x="5425734" y="1423828"/>
            <a:ext cx="0" cy="50407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B1C69E-955E-1C97-69DC-F5B2CE9590C2}"/>
              </a:ext>
            </a:extLst>
          </p:cNvPr>
          <p:cNvCxnSpPr>
            <a:cxnSpLocks/>
          </p:cNvCxnSpPr>
          <p:nvPr/>
        </p:nvCxnSpPr>
        <p:spPr>
          <a:xfrm>
            <a:off x="350874" y="1923558"/>
            <a:ext cx="8318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E5F5CD-29E6-D2FC-5603-55781FDACA75}"/>
              </a:ext>
            </a:extLst>
          </p:cNvPr>
          <p:cNvCxnSpPr>
            <a:cxnSpLocks/>
          </p:cNvCxnSpPr>
          <p:nvPr/>
        </p:nvCxnSpPr>
        <p:spPr>
          <a:xfrm>
            <a:off x="2239511" y="1402859"/>
            <a:ext cx="0" cy="50407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A0D91B-CF1C-07AD-CAA6-B276041D2B80}"/>
              </a:ext>
            </a:extLst>
          </p:cNvPr>
          <p:cNvSpPr txBox="1"/>
          <p:nvPr/>
        </p:nvSpPr>
        <p:spPr>
          <a:xfrm>
            <a:off x="3466334" y="1517791"/>
            <a:ext cx="10568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วีดิทัศน์ </a:t>
            </a:r>
            <a:r>
              <a:rPr lang="en-US"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584</a:t>
            </a:r>
            <a:endParaRPr lang="en-US">
              <a:latin typeface="TH SarabunPSK"/>
              <a:cs typeface="TH SarabunPSK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FEDA73-33B2-62EC-8A8D-2BEB2BDD07C6}"/>
              </a:ext>
            </a:extLst>
          </p:cNvPr>
          <p:cNvSpPr txBox="1"/>
          <p:nvPr/>
        </p:nvSpPr>
        <p:spPr>
          <a:xfrm>
            <a:off x="6303779" y="1546291"/>
            <a:ext cx="1414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>
                <a:latin typeface="TH SarabunPSK" panose="020B0500040200020003" pitchFamily="34" charset="-34"/>
                <a:cs typeface="TH SarabunPSK" panose="020B0500040200020003" pitchFamily="34" charset="-34"/>
                <a:sym typeface="Sarabun ExtraBold"/>
              </a:rPr>
              <a:t>วีดิทัศน์ที่ถ่ายทำเอง</a:t>
            </a:r>
            <a:endParaRPr lang="en-T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25CFE3-BBB2-57FC-A025-0473E8739DDD}"/>
              </a:ext>
            </a:extLst>
          </p:cNvPr>
          <p:cNvSpPr txBox="1"/>
          <p:nvPr/>
        </p:nvSpPr>
        <p:spPr>
          <a:xfrm>
            <a:off x="906337" y="2978194"/>
            <a:ext cx="6980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H SarabunPSK"/>
                <a:cs typeface="TH SarabunPSK"/>
              </a:rPr>
              <a:t>Toe-up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F00B40-0CCA-8283-9223-E54062C7AA9C}"/>
              </a:ext>
            </a:extLst>
          </p:cNvPr>
          <p:cNvSpPr txBox="1"/>
          <p:nvPr/>
        </p:nvSpPr>
        <p:spPr>
          <a:xfrm>
            <a:off x="645202" y="4987492"/>
            <a:ext cx="1220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H SarabunPSK"/>
                <a:cs typeface="TH SarabunPSK"/>
              </a:rPr>
              <a:t>Mid-backswing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C395F2-09A1-3BB5-BBB9-E2062DEF8365}"/>
              </a:ext>
            </a:extLst>
          </p:cNvPr>
          <p:cNvSpPr txBox="1"/>
          <p:nvPr/>
        </p:nvSpPr>
        <p:spPr>
          <a:xfrm>
            <a:off x="1088456" y="1517791"/>
            <a:ext cx="466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>
                <a:latin typeface="TH SarabunPSK"/>
                <a:cs typeface="TH SarabunPSK"/>
              </a:rPr>
              <a:t>ท่า</a:t>
            </a:r>
            <a:endParaRPr lang="en-US">
              <a:latin typeface="TH SarabunPSK"/>
              <a:cs typeface="TH SarabunPSK"/>
            </a:endParaRPr>
          </a:p>
        </p:txBody>
      </p:sp>
    </p:spTree>
    <p:extLst>
      <p:ext uri="{BB962C8B-B14F-4D97-AF65-F5344CB8AC3E}">
        <p14:creationId xmlns:p14="http://schemas.microsoft.com/office/powerpoint/2010/main" val="3494905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021A5-3CB3-1DBD-7263-8317186B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48</a:t>
            </a:fld>
            <a:endParaRPr lang="en-TH"/>
          </a:p>
        </p:txBody>
      </p:sp>
      <p:sp>
        <p:nvSpPr>
          <p:cNvPr id="3" name="Google Shape;166;p29">
            <a:extLst>
              <a:ext uri="{FF2B5EF4-FFF2-40B4-BE49-F238E27FC236}">
                <a16:creationId xmlns:a16="http://schemas.microsoft.com/office/drawing/2014/main" id="{6659992B-3166-6C6B-522B-1D53E4A4F0C8}"/>
              </a:ext>
            </a:extLst>
          </p:cNvPr>
          <p:cNvSpPr txBox="1"/>
          <p:nvPr/>
        </p:nvSpPr>
        <p:spPr>
          <a:xfrm>
            <a:off x="861648" y="1120691"/>
            <a:ext cx="7420704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>
              <a:buClr>
                <a:schemeClr val="dk1"/>
              </a:buClr>
              <a:buSzPts val="1200"/>
            </a:pPr>
            <a:r>
              <a:rPr lang="th-TH" sz="4000" b="1">
                <a:solidFill>
                  <a:srgbClr val="C00000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สรุปผลการดำเนินงาน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th-TH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th-TH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ได้ศึกษาพื้นฐานของการเรียนรู้เชิงลึก ตลอดจนแบบจำลองต่าง ๆ ของแบบจำลองงานวิจัยยุคใหม่อย่างลึกซึ้ง</a:t>
            </a:r>
            <a:endParaRPr lang="en-US" sz="28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endParaRPr lang="th-TH" sz="28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th-TH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สามารถเพิ่มประสิทธิภาพของแบบจำลองสวิงเน็ตให้มากกว่าแบบจำลองสวิงเน็ตแบบดั้งเดิมของงานวิจัยได้เป็น </a:t>
            </a:r>
            <a:r>
              <a:rPr lang="en-US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72.5 %</a:t>
            </a: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endParaRPr lang="en-US" sz="28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th-TH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สามารถสร้างโปรแกรมคำนวณค่าคะแนนความคล้ายระหว่างการสวิงกอล์ฟของคนสองคนได้</a:t>
            </a:r>
            <a:endParaRPr lang="en-US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893881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021A5-3CB3-1DBD-7263-8317186B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49</a:t>
            </a:fld>
            <a:endParaRPr lang="en-TH"/>
          </a:p>
        </p:txBody>
      </p:sp>
      <p:sp>
        <p:nvSpPr>
          <p:cNvPr id="3" name="Google Shape;166;p29">
            <a:extLst>
              <a:ext uri="{FF2B5EF4-FFF2-40B4-BE49-F238E27FC236}">
                <a16:creationId xmlns:a16="http://schemas.microsoft.com/office/drawing/2014/main" id="{6659992B-3166-6C6B-522B-1D53E4A4F0C8}"/>
              </a:ext>
            </a:extLst>
          </p:cNvPr>
          <p:cNvSpPr txBox="1"/>
          <p:nvPr/>
        </p:nvSpPr>
        <p:spPr>
          <a:xfrm>
            <a:off x="861648" y="1077660"/>
            <a:ext cx="7420704" cy="41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>
              <a:buClr>
                <a:schemeClr val="dk1"/>
              </a:buClr>
              <a:buSzPts val="1200"/>
            </a:pPr>
            <a:r>
              <a:rPr lang="th-TH" sz="4000" b="1">
                <a:solidFill>
                  <a:srgbClr val="C00000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ปัญหา อุปสรรค และแนวทางแก้ไข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th-TH" sz="24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th-TH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อาจ</a:t>
            </a:r>
            <a:r>
              <a:rPr lang="th-TH" sz="2800" b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ให้คะแนน</a:t>
            </a:r>
            <a:r>
              <a:rPr lang="th-TH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การสวิงกอล์ฟในแต่ละท่า</a:t>
            </a:r>
            <a:r>
              <a:rPr lang="th-TH" sz="2800" b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ในสัดส่วนน้ำหนักที่ต่างกัน</a:t>
            </a:r>
            <a:r>
              <a:rPr lang="th-TH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ตามความสำคัญของแต่ละท่า โดยความสำคัญของแต่ละท่า สามารถสรุปเบื้องต้นจากงานวิจัย</a:t>
            </a:r>
            <a:r>
              <a:rPr lang="th-TH" sz="2800">
                <a:solidFill>
                  <a:schemeClr val="dk1"/>
                </a:solidFill>
                <a:highlight>
                  <a:srgbClr val="FFFF00"/>
                </a:highlight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</a:t>
            </a: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*</a:t>
            </a:r>
            <a:r>
              <a:rPr lang="th-TH" sz="2800">
                <a:solidFill>
                  <a:schemeClr val="dk1"/>
                </a:solidFill>
                <a:highlight>
                  <a:srgbClr val="FFFF00"/>
                </a:highlight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</a:t>
            </a:r>
            <a:r>
              <a:rPr lang="th-TH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ว่าท่า</a:t>
            </a:r>
            <a:r>
              <a:rPr lang="th-TH" sz="28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ท็</a:t>
            </a:r>
            <a:r>
              <a:rPr lang="th-TH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อปจนถึงการท่าอิม</a:t>
            </a:r>
            <a:r>
              <a:rPr lang="th-TH" sz="28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แพ็ก</a:t>
            </a:r>
            <a:r>
              <a:rPr lang="th-TH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มีความสำคัญต่อการสวิงกอล์ฟมากกว่า</a:t>
            </a: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endParaRPr lang="th-TH" sz="28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609600" indent="-457200">
              <a:buClr>
                <a:schemeClr val="dk1"/>
              </a:buClr>
              <a:buSzPct val="100000"/>
              <a:buFontTx/>
              <a:buAutoNum type="arabicPeriod"/>
            </a:pPr>
            <a:r>
              <a:rPr lang="th-TH" sz="2800" b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เปลี่ยนวิธีการคำนวณคะแนนความคล้าย</a:t>
            </a:r>
            <a:r>
              <a:rPr lang="th-TH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ใหม่โดยใช้วิธีอื่น ๆ เช่น การหาระยะทางแบบยุคลิด, การหาระยะทางแบบแมนแฮ</a:t>
            </a:r>
            <a:r>
              <a:rPr lang="th-TH" sz="28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ต</a:t>
            </a:r>
            <a:r>
              <a:rPr lang="th-TH" sz="2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ตัน เป็นต้น</a:t>
            </a:r>
            <a:endParaRPr lang="en-US" sz="2800">
              <a:solidFill>
                <a:schemeClr val="dk1"/>
              </a:solidFill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CA591-15F3-C356-F585-623E0CD5272F}"/>
              </a:ext>
            </a:extLst>
          </p:cNvPr>
          <p:cNvSpPr txBox="1"/>
          <p:nvPr/>
        </p:nvSpPr>
        <p:spPr>
          <a:xfrm>
            <a:off x="155986" y="6198256"/>
            <a:ext cx="7180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highlight>
                  <a:srgbClr val="FFFF00"/>
                </a:highlight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* </a:t>
            </a:r>
            <a:r>
              <a:rPr lang="en-US" sz="1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Chu, </a:t>
            </a:r>
            <a:r>
              <a:rPr lang="en-US" sz="14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Yungchien</a:t>
            </a:r>
            <a:r>
              <a:rPr lang="en-US" sz="1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, T. C. Sell, and S. M. </a:t>
            </a:r>
            <a:r>
              <a:rPr lang="en-US" sz="1400" err="1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Lephart</a:t>
            </a:r>
            <a:r>
              <a:rPr lang="en-US" sz="1400">
                <a:effectLst/>
                <a:latin typeface="TH SarabunPSK" panose="020B0500040200020003" pitchFamily="34" charset="-34"/>
                <a:ea typeface="Angsana New" panose="02020603050405020304" pitchFamily="18" charset="-34"/>
                <a:cs typeface="TH SarabunPSK" panose="020B0500040200020003" pitchFamily="34" charset="-34"/>
              </a:rPr>
              <a:t>. "The relationship between biomechanical variables and driving performance during the golf swing." Journal of sports sciences 28.11 (2010): 1251-1259.</a:t>
            </a:r>
            <a:r>
              <a:rPr lang="en-US" sz="140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​</a:t>
            </a:r>
            <a:r>
              <a:rPr lang="en-TH" sz="1400"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14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973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BFDAE-F04A-FBA3-4828-96E8658D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5</a:t>
            </a:fld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772BA-E0CE-6A99-D538-99B99A67A760}"/>
              </a:ext>
            </a:extLst>
          </p:cNvPr>
          <p:cNvSpPr txBox="1"/>
          <p:nvPr/>
        </p:nvSpPr>
        <p:spPr>
          <a:xfrm>
            <a:off x="192858" y="90977"/>
            <a:ext cx="208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solidFill>
                  <a:srgbClr val="C00000"/>
                </a:solidFill>
                <a:latin typeface="TH SarabunPSK" panose="020B0500040200020003" pitchFamily="34" charset="-34"/>
                <a:ea typeface="Sarabun ExtraBold"/>
                <a:cs typeface="TH SarabunPSK" panose="020B0500040200020003" pitchFamily="34" charset="-34"/>
                <a:sym typeface="Sarabun ExtraBold"/>
              </a:rPr>
              <a:t>ภาพรวมของโครงงาน</a:t>
            </a:r>
            <a:endParaRPr lang="en-TH" sz="2400">
              <a:solidFill>
                <a:srgbClr val="C000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8E1573-5618-1FC9-9D26-600669835330}"/>
              </a:ext>
            </a:extLst>
          </p:cNvPr>
          <p:cNvSpPr/>
          <p:nvPr/>
        </p:nvSpPr>
        <p:spPr>
          <a:xfrm>
            <a:off x="2332227" y="59606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E9E9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GolfDB Dataset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41C5C0-1490-F805-7DCF-0549F0E44736}"/>
              </a:ext>
            </a:extLst>
          </p:cNvPr>
          <p:cNvSpPr/>
          <p:nvPr/>
        </p:nvSpPr>
        <p:spPr>
          <a:xfrm>
            <a:off x="2332224" y="2028158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9CA8F7-8E76-E036-A48C-A6C47D85CD33}"/>
              </a:ext>
            </a:extLst>
          </p:cNvPr>
          <p:cNvSpPr/>
          <p:nvPr/>
        </p:nvSpPr>
        <p:spPr>
          <a:xfrm>
            <a:off x="2332224" y="3300833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967761A-1B9C-5188-DBDE-D994DA0463A0}"/>
              </a:ext>
            </a:extLst>
          </p:cNvPr>
          <p:cNvSpPr/>
          <p:nvPr/>
        </p:nvSpPr>
        <p:spPr>
          <a:xfrm>
            <a:off x="2347353" y="458553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6FDAF4">
              <a:alpha val="2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Template Matching Algorithm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03A550-567E-1461-E7F7-BE87E3525BCF}"/>
              </a:ext>
            </a:extLst>
          </p:cNvPr>
          <p:cNvSpPr/>
          <p:nvPr/>
        </p:nvSpPr>
        <p:spPr>
          <a:xfrm>
            <a:off x="4709665" y="2028157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689E4-E7AB-BAB5-8D3C-CFB23BAA327C}"/>
              </a:ext>
            </a:extLst>
          </p:cNvPr>
          <p:cNvSpPr/>
          <p:nvPr/>
        </p:nvSpPr>
        <p:spPr>
          <a:xfrm>
            <a:off x="4709665" y="3304156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DC4291-E128-9AE1-3EF5-D7AF0310C55B}"/>
              </a:ext>
            </a:extLst>
          </p:cNvPr>
          <p:cNvSpPr/>
          <p:nvPr/>
        </p:nvSpPr>
        <p:spPr>
          <a:xfrm>
            <a:off x="2833799" y="1392679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E7099AB-57EE-0992-1FBD-6291EA7DC502}"/>
              </a:ext>
            </a:extLst>
          </p:cNvPr>
          <p:cNvSpPr/>
          <p:nvPr/>
        </p:nvSpPr>
        <p:spPr>
          <a:xfrm>
            <a:off x="5211241" y="1389701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8F852-84F0-E7DD-CD04-72B87E2D6954}"/>
              </a:ext>
            </a:extLst>
          </p:cNvPr>
          <p:cNvCxnSpPr>
            <a:stCxn id="10" idx="2"/>
          </p:cNvCxnSpPr>
          <p:nvPr/>
        </p:nvCxnSpPr>
        <p:spPr>
          <a:xfrm flipH="1">
            <a:off x="3375715" y="3881746"/>
            <a:ext cx="1" cy="70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C62158-CA91-A9BD-8C49-FE96FD0616F0}"/>
              </a:ext>
            </a:extLst>
          </p:cNvPr>
          <p:cNvCxnSpPr>
            <a:stCxn id="18" idx="2"/>
          </p:cNvCxnSpPr>
          <p:nvPr/>
        </p:nvCxnSpPr>
        <p:spPr>
          <a:xfrm>
            <a:off x="5753157" y="3885069"/>
            <a:ext cx="0" cy="700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0FE123-053A-0670-4EFB-36E68734EA0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375716" y="2609071"/>
            <a:ext cx="0" cy="691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518C6D-E68E-2AEA-9E0F-76EEC64742E9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753157" y="2609070"/>
            <a:ext cx="0" cy="695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398363-1A03-2F0E-A0D2-E4D8C401B051}"/>
              </a:ext>
            </a:extLst>
          </p:cNvPr>
          <p:cNvCxnSpPr>
            <a:stCxn id="41" idx="2"/>
            <a:endCxn id="9" idx="0"/>
          </p:cNvCxnSpPr>
          <p:nvPr/>
        </p:nvCxnSpPr>
        <p:spPr>
          <a:xfrm>
            <a:off x="3375716" y="1812456"/>
            <a:ext cx="0" cy="215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65A3ED-5811-52F7-4450-D95B37107702}"/>
              </a:ext>
            </a:extLst>
          </p:cNvPr>
          <p:cNvCxnSpPr>
            <a:stCxn id="42" idx="2"/>
            <a:endCxn id="17" idx="0"/>
          </p:cNvCxnSpPr>
          <p:nvPr/>
        </p:nvCxnSpPr>
        <p:spPr>
          <a:xfrm flipH="1">
            <a:off x="5753157" y="1809478"/>
            <a:ext cx="1" cy="218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2202B1-D9DF-4199-16A7-E25E89967147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3375715" y="1171022"/>
            <a:ext cx="1" cy="221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29263E-DA71-DC53-0540-B3B1A76FB7B0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5753157" y="1171022"/>
            <a:ext cx="1" cy="218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F0BC45-3027-F797-75B4-85D406681055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flipH="1">
            <a:off x="4419208" y="2318614"/>
            <a:ext cx="290457" cy="1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E05B23-281F-79B9-4E52-AC608695A56D}"/>
              </a:ext>
            </a:extLst>
          </p:cNvPr>
          <p:cNvSpPr/>
          <p:nvPr/>
        </p:nvSpPr>
        <p:spPr>
          <a:xfrm>
            <a:off x="2798283" y="5471887"/>
            <a:ext cx="3496791" cy="790049"/>
          </a:xfrm>
          <a:prstGeom prst="roundRect">
            <a:avLst>
              <a:gd name="adj" fmla="val 0"/>
            </a:avLst>
          </a:prstGeom>
          <a:solidFill>
            <a:srgbClr val="C00000">
              <a:alpha val="2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Cosine Similarity Score Comparison [%]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2993DE-8FE6-FE73-E885-F70F9D44ACA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546679" y="5174135"/>
            <a:ext cx="0" cy="29775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E489EA-3F25-1517-CDBC-37187A58E408}"/>
              </a:ext>
            </a:extLst>
          </p:cNvPr>
          <p:cNvSpPr/>
          <p:nvPr/>
        </p:nvSpPr>
        <p:spPr>
          <a:xfrm>
            <a:off x="591387" y="2001603"/>
            <a:ext cx="1289925" cy="580913"/>
          </a:xfrm>
          <a:prstGeom prst="roundRect">
            <a:avLst>
              <a:gd name="adj" fmla="val 0"/>
            </a:avLst>
          </a:prstGeom>
          <a:solidFill>
            <a:srgbClr val="F9F1EE"/>
          </a:solidFill>
          <a:ln>
            <a:solidFill>
              <a:srgbClr val="945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SwingNet Retraining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2A4DC4-9BA2-1141-94AF-A6BF0D329069}"/>
              </a:ext>
            </a:extLst>
          </p:cNvPr>
          <p:cNvCxnSpPr>
            <a:cxnSpLocks/>
          </p:cNvCxnSpPr>
          <p:nvPr/>
        </p:nvCxnSpPr>
        <p:spPr>
          <a:xfrm flipH="1">
            <a:off x="1890153" y="2311172"/>
            <a:ext cx="442071" cy="0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DA6BB6-62DB-87BF-2874-45C892B8FE58}"/>
              </a:ext>
            </a:extLst>
          </p:cNvPr>
          <p:cNvSpPr txBox="1"/>
          <p:nvPr/>
        </p:nvSpPr>
        <p:spPr>
          <a:xfrm>
            <a:off x="6974957" y="759562"/>
            <a:ext cx="17118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https://</a:t>
            </a:r>
            <a:r>
              <a:rPr lang="en-US" sz="105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github.com</a:t>
            </a:r>
            <a:r>
              <a:rPr lang="en-US" sz="105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/</a:t>
            </a:r>
            <a:r>
              <a:rPr lang="en-US" sz="105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wmcnally</a:t>
            </a:r>
            <a:r>
              <a:rPr lang="en-US" sz="105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/</a:t>
            </a:r>
            <a:r>
              <a:rPr lang="en-US" sz="105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GolfDB</a:t>
            </a:r>
            <a:r>
              <a:rPr lang="en-TH" sz="1050">
                <a:effectLst/>
              </a:rPr>
              <a:t> </a:t>
            </a:r>
            <a:endParaRPr lang="en-TH" sz="1050"/>
          </a:p>
        </p:txBody>
      </p:sp>
    </p:spTree>
    <p:extLst>
      <p:ext uri="{BB962C8B-B14F-4D97-AF65-F5344CB8AC3E}">
        <p14:creationId xmlns:p14="http://schemas.microsoft.com/office/powerpoint/2010/main" val="3121969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27C36A-F29A-FDC1-3FB5-65E9A3DA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50</a:t>
            </a:fld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3FFD1-CE93-2AA3-88C4-772CA362544F}"/>
              </a:ext>
            </a:extLst>
          </p:cNvPr>
          <p:cNvSpPr txBox="1"/>
          <p:nvPr/>
        </p:nvSpPr>
        <p:spPr>
          <a:xfrm>
            <a:off x="2439296" y="3064153"/>
            <a:ext cx="426540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lang="th-TH" sz="5400" b="1">
                <a:solidFill>
                  <a:schemeClr val="bg1"/>
                </a:solidFill>
                <a:latin typeface="TH SarabunPSK" panose="020B0500040200020003" pitchFamily="34" charset="-34"/>
                <a:ea typeface="Latin Modern Math" panose="02000503000000000000" pitchFamily="2" charset="77"/>
                <a:cs typeface="TH SarabunPSK" panose="020B0500040200020003" pitchFamily="34" charset="-34"/>
              </a:rPr>
              <a:t>จบการนำเสนอ</a:t>
            </a:r>
            <a:endParaRPr lang="en-US" sz="5400" b="1">
              <a:solidFill>
                <a:schemeClr val="bg1"/>
              </a:solidFill>
              <a:latin typeface="TH SarabunPSK" panose="020B0500040200020003" pitchFamily="34" charset="-34"/>
              <a:ea typeface="Latin Modern Math" panose="02000503000000000000" pitchFamily="2" charset="77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672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2F6ECC-270C-FAD2-D9D4-FF55168A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51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7FD4F-D68F-21B9-BC1B-C0A6F57C0412}"/>
              </a:ext>
            </a:extLst>
          </p:cNvPr>
          <p:cNvSpPr txBox="1"/>
          <p:nvPr/>
        </p:nvSpPr>
        <p:spPr>
          <a:xfrm>
            <a:off x="514686" y="5615583"/>
            <a:ext cx="3338232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Backup Slides</a:t>
            </a:r>
            <a:endParaRPr lang="en-TH" sz="5400" b="1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36578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DAF4">
            <a:alpha val="215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15699-D6C8-1EC8-821B-C7754208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52</a:t>
            </a:fld>
            <a:endParaRPr lang="en-TH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9C9E88C-C7C6-31A2-638D-612B35C41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44970"/>
              </p:ext>
            </p:extLst>
          </p:nvPr>
        </p:nvGraphicFramePr>
        <p:xfrm>
          <a:off x="1039331" y="1127633"/>
          <a:ext cx="6605110" cy="137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747">
                  <a:extLst>
                    <a:ext uri="{9D8B030D-6E8A-4147-A177-3AD203B41FA5}">
                      <a16:colId xmlns:a16="http://schemas.microsoft.com/office/drawing/2014/main" val="1812285874"/>
                    </a:ext>
                  </a:extLst>
                </a:gridCol>
                <a:gridCol w="930593">
                  <a:extLst>
                    <a:ext uri="{9D8B030D-6E8A-4147-A177-3AD203B41FA5}">
                      <a16:colId xmlns:a16="http://schemas.microsoft.com/office/drawing/2014/main" val="3917014471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78427190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2413210925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3302061918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1303487148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487123229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1981606235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2584190175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12302918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1160771415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2644509849"/>
                    </a:ext>
                  </a:extLst>
                </a:gridCol>
              </a:tblGrid>
              <a:tr h="784642">
                <a:tc rowSpan="2">
                  <a:txBody>
                    <a:bodyPr/>
                    <a:lstStyle/>
                    <a:p>
                      <a:pPr algn="ctr"/>
                      <a:r>
                        <a:rPr lang="th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วีดิทัศน์ </a:t>
                      </a:r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ลำดับเฟรม</a:t>
                      </a:r>
                      <a:endParaRPr lang="en-TH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DA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1FF">
                        <a:alpha val="6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FF">
                        <a:alpha val="6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72839"/>
                  </a:ext>
                </a:extLst>
              </a:tr>
              <a:tr h="587750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b="1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ท่าที่ปรากฏ</a:t>
                      </a:r>
                      <a:endParaRPr lang="en-TH" b="1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DA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1FF">
                        <a:alpha val="6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FF">
                        <a:alpha val="6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259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43F58C-C904-99E4-9122-862A8685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537241"/>
              </p:ext>
            </p:extLst>
          </p:nvPr>
        </p:nvGraphicFramePr>
        <p:xfrm>
          <a:off x="1039331" y="2858219"/>
          <a:ext cx="6605110" cy="137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747">
                  <a:extLst>
                    <a:ext uri="{9D8B030D-6E8A-4147-A177-3AD203B41FA5}">
                      <a16:colId xmlns:a16="http://schemas.microsoft.com/office/drawing/2014/main" val="1812285874"/>
                    </a:ext>
                  </a:extLst>
                </a:gridCol>
                <a:gridCol w="930593">
                  <a:extLst>
                    <a:ext uri="{9D8B030D-6E8A-4147-A177-3AD203B41FA5}">
                      <a16:colId xmlns:a16="http://schemas.microsoft.com/office/drawing/2014/main" val="3917014471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78427190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2413210925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3302061918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1303487148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487123229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1981606235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2584190175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12302918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1160771415"/>
                    </a:ext>
                  </a:extLst>
                </a:gridCol>
                <a:gridCol w="480677">
                  <a:extLst>
                    <a:ext uri="{9D8B030D-6E8A-4147-A177-3AD203B41FA5}">
                      <a16:colId xmlns:a16="http://schemas.microsoft.com/office/drawing/2014/main" val="2644509849"/>
                    </a:ext>
                  </a:extLst>
                </a:gridCol>
              </a:tblGrid>
              <a:tr h="784642">
                <a:tc rowSpan="2">
                  <a:txBody>
                    <a:bodyPr/>
                    <a:lstStyle/>
                    <a:p>
                      <a:pPr algn="ctr"/>
                      <a:r>
                        <a:rPr lang="th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วีดิทัศน์ </a:t>
                      </a:r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ลำดับเฟรม</a:t>
                      </a:r>
                      <a:endParaRPr lang="en-TH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DA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1FF">
                        <a:alpha val="6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FF">
                        <a:alpha val="6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b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72839"/>
                  </a:ext>
                </a:extLst>
              </a:tr>
              <a:tr h="587750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b="1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ท่าที่ปรากฏ</a:t>
                      </a:r>
                      <a:endParaRPr lang="en-TH" b="1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DA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81FF">
                        <a:alpha val="6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FF">
                        <a:alpha val="6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259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414D648-7F07-419F-271E-B755F2021581}"/>
                  </a:ext>
                </a:extLst>
              </p:cNvPr>
              <p:cNvSpPr/>
              <p:nvPr/>
            </p:nvSpPr>
            <p:spPr>
              <a:xfrm>
                <a:off x="967369" y="4588805"/>
                <a:ext cx="7209262" cy="1372392"/>
              </a:xfrm>
              <a:prstGeom prst="roundRect">
                <a:avLst>
                  <a:gd name="adj" fmla="val 6762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50000"/>
                  </a:lnSpc>
                </a:pPr>
                <a:r>
                  <a:rPr lang="th-TH">
                    <a:solidFill>
                      <a:schemeClr val="tx1"/>
                    </a:solidFill>
                    <a:latin typeface="TH SarabunPSK" panose="020B0500040200020003" pitchFamily="34" charset="-34"/>
                    <a:ea typeface="Times New Roman"/>
                    <a:cs typeface="TH SarabunPSK" panose="020B0500040200020003" pitchFamily="34" charset="-34"/>
                    <a:sym typeface="Times New Roman"/>
                  </a:rPr>
                  <a:t>ตัวอย่างการคำนวณค่า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H SarabunPSK" panose="020B0500040200020003" pitchFamily="34" charset="-34"/>
                        <a:sym typeface="Times New Roman"/>
                      </a:rPr>
                      <m:t>𝐶𝑜𝑠𝑖𝑛𝑒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H SarabunPSK" panose="020B0500040200020003" pitchFamily="34" charset="-34"/>
                        <a:sym typeface="Times New Roman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H SarabunPSK" panose="020B0500040200020003" pitchFamily="34" charset="-34"/>
                        <a:sym typeface="Times New Roman"/>
                      </a:rPr>
                      <m:t>𝑆𝑖𝑚𝑖𝑙𝑎𝑟𝑖𝑡𝑦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H SarabunPSK" panose="020B0500040200020003" pitchFamily="34" charset="-34"/>
                        <a:sym typeface="Times New Roman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H SarabunPSK" panose="020B0500040200020003" pitchFamily="34" charset="-34"/>
                        <a:sym typeface="Times New Roman"/>
                      </a:rPr>
                      <m:t>𝑆𝑐𝑜𝑟𝑒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H SarabunPSK" panose="020B0500040200020003" pitchFamily="34" charset="-34"/>
                        <a:sym typeface="Times New Roman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H SarabunPSK" panose="020B0500040200020003" pitchFamily="34" charset="-34"/>
                            <a:sym typeface="Times New Roman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H SarabunPSK" panose="020B0500040200020003" pitchFamily="34" charset="-34"/>
                            <a:sym typeface="Times New Roman"/>
                          </a:rPr>
                          <m:t>ร</m:t>
                        </m:r>
                        <m:r>
                          <a:rPr lang="th-T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H SarabunPSK" panose="020B0500040200020003" pitchFamily="34" charset="-34"/>
                            <a:sym typeface="Times New Roman"/>
                          </a:rPr>
                          <m:t>ะหว่างท่า</m:t>
                        </m:r>
                        <m:r>
                          <a:rPr lang="th-T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H SarabunPSK" panose="020B0500040200020003" pitchFamily="34" charset="-34"/>
                            <a:sym typeface="Times New Roman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H SarabunPSK" panose="020B0500040200020003" pitchFamily="34" charset="-34"/>
                            <a:sym typeface="Times New Roman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H SarabunPSK" panose="020B0500040200020003" pitchFamily="34" charset="-34"/>
                            <a:sym typeface="Times New Roman"/>
                          </a:rPr>
                          <m:t> </m:t>
                        </m:r>
                        <m:r>
                          <a:rPr lang="th-T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H SarabunPSK" panose="020B0500040200020003" pitchFamily="34" charset="-34"/>
                            <a:sym typeface="Times New Roman"/>
                          </a:rPr>
                          <m:t>ไป</m:t>
                        </m:r>
                        <m:r>
                          <a:rPr lang="th-T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H SarabunPSK" panose="020B0500040200020003" pitchFamily="34" charset="-34"/>
                            <a:sym typeface="Times New Roman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H SarabunPSK" panose="020B0500040200020003" pitchFamily="34" charset="-34"/>
                            <a:sym typeface="Times New Roman"/>
                          </a:rPr>
                          <m:t>𝑇𝑈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H SarabunPSK" panose="020B0500040200020003" pitchFamily="34" charset="-34"/>
                            <a:sym typeface="Times New Roman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H SarabunPSK" panose="020B0500040200020003" pitchFamily="34" charset="-34"/>
                            <a:sym typeface="Times New Roman"/>
                          </a:rPr>
                          <m:t>%</m:t>
                        </m:r>
                      </m:e>
                    </m:d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H SarabunPSK" panose="020B0500040200020003" pitchFamily="34" charset="-34"/>
                        <a:sym typeface="Times New Roman"/>
                      </a:rPr>
                      <m:t>=</m:t>
                    </m:r>
                  </m:oMath>
                </a14:m>
                <a:endParaRPr lang="en-US" b="1">
                  <a:solidFill>
                    <a:schemeClr val="tx1"/>
                  </a:solidFill>
                  <a:latin typeface="TH SarabunPSK" panose="020B0500040200020003" pitchFamily="34" charset="-34"/>
                  <a:ea typeface="Times New Roman"/>
                  <a:cs typeface="TH SarabunPSK" panose="020B0500040200020003" pitchFamily="34" charset="-34"/>
                  <a:sym typeface="Times New Roman"/>
                </a:endParaRPr>
              </a:p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𝑣𝑔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[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𝐶𝑜𝑠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_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𝑆𝑖𝑚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  <m:t>13,208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𝐶𝑜𝑠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_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𝑆𝑖𝑚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  <m:t>13,209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𝐶𝑜𝑠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_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𝑆𝑖𝑚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H SarabunPSK" panose="020B0500040200020003" pitchFamily="34" charset="-34"/>
                              <a:sym typeface="Times New Roman"/>
                            </a:rPr>
                            <m:t>,208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H SarabunPSK" panose="020B0500040200020003" pitchFamily="34" charset="-34"/>
                          <a:sym typeface="Times New Roman"/>
                        </a:rPr>
                        <m:t>, </m:t>
                      </m:r>
                    </m:oMath>
                  </m:oMathPara>
                </a14:m>
                <a:endParaRPr lang="th-TH" i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  <a:sym typeface="Times New Roman"/>
                </a:endParaRPr>
              </a:p>
              <a:p>
                <a:pPr lvl="0" algn="ctr">
                  <a:lnSpc>
                    <a:spcPct val="150000"/>
                  </a:lnSpc>
                </a:pPr>
                <a:r>
                  <a:rPr lang="en-US">
                    <a:solidFill>
                      <a:schemeClr val="tx1"/>
                    </a:solidFill>
                    <a:cs typeface="TH SarabunPSK" panose="020B0500040200020003" pitchFamily="34" charset="-34"/>
                    <a:sym typeface="Times New Roman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𝐶𝑜𝑠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_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𝑆𝑖𝑚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  <m:t>4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  <m:t>,209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𝐶𝑜𝑠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_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𝑆𝑖𝑚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  <m:t>,208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𝐶𝑜𝑠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_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𝑆𝑖𝑚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  <m:t>15,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  <a:sym typeface="Times New Roman"/>
                          </a:rPr>
                          <m:t>9</m:t>
                        </m:r>
                      </m:e>
                    </m:d>
                    <m:r>
                      <a:rPr lang="th-TH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H SarabunPSK" panose="020B0500040200020003" pitchFamily="34" charset="-34"/>
                        <a:sym typeface="Times New Roman"/>
                      </a:rPr>
                      <m:t>]</m:t>
                    </m:r>
                  </m:oMath>
                </a14:m>
                <a:endParaRPr lang="en-US">
                  <a:latin typeface="TH SarabunPSK" panose="020B0500040200020003" pitchFamily="34" charset="-34"/>
                  <a:ea typeface="Times New Roman"/>
                  <a:cs typeface="TH SarabunPSK" panose="020B0500040200020003" pitchFamily="34" charset="-34"/>
                  <a:sym typeface="Times New Roman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414D648-7F07-419F-271E-B755F2021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69" y="4588805"/>
                <a:ext cx="7209262" cy="1372392"/>
              </a:xfrm>
              <a:prstGeom prst="roundRect">
                <a:avLst>
                  <a:gd name="adj" fmla="val 6762"/>
                </a:avLst>
              </a:prstGeom>
              <a:blipFill>
                <a:blip r:embed="rId2"/>
                <a:stretch>
                  <a:fillRect b="-30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6C06A32-FCB8-1A58-F5B5-D2EEF27250D5}"/>
              </a:ext>
            </a:extLst>
          </p:cNvPr>
          <p:cNvSpPr txBox="1"/>
          <p:nvPr/>
        </p:nvSpPr>
        <p:spPr>
          <a:xfrm>
            <a:off x="213720" y="150632"/>
            <a:ext cx="7817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ขั้นตอนวิธีการจับคู่แผ่นแบบ</a:t>
            </a:r>
            <a:r>
              <a:rPr lang="en-US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2800" b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i="1">
                <a:solidFill>
                  <a:srgbClr val="064E8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การพิจารณาเฟรมที่อยู่ระหว่างท่า</a:t>
            </a:r>
            <a:endParaRPr lang="th-TH" sz="2800" i="1" u="none" strike="noStrike">
              <a:solidFill>
                <a:srgbClr val="064E87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23279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E69F40-1DD1-8208-619C-9AE5F2B0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53</a:t>
            </a:fld>
            <a:endParaRPr lang="en-TH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2CD1D1-F577-5710-08DC-8B3B31B40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615065"/>
              </p:ext>
            </p:extLst>
          </p:nvPr>
        </p:nvGraphicFramePr>
        <p:xfrm>
          <a:off x="398535" y="1102954"/>
          <a:ext cx="8346929" cy="2445350"/>
        </p:xfrm>
        <a:graphic>
          <a:graphicData uri="http://schemas.openxmlformats.org/drawingml/2006/table">
            <a:tbl>
              <a:tblPr/>
              <a:tblGrid>
                <a:gridCol w="1064225">
                  <a:extLst>
                    <a:ext uri="{9D8B030D-6E8A-4147-A177-3AD203B41FA5}">
                      <a16:colId xmlns:a16="http://schemas.microsoft.com/office/drawing/2014/main" val="807125888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273442717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54160092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22546434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95687870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23836782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568170568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235964463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45873378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475946137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169074082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023081219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90221733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97482228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52062362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01429454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75387157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67895868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11393132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วีดิทัศน์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8">
                  <a:txBody>
                    <a:bodyPr/>
                    <a:lstStyle/>
                    <a:p>
                      <a:pPr algn="ctr" fontAlgn="b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มุมลำดับที่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05460"/>
                  </a:ext>
                </a:extLst>
              </a:tr>
              <a:tr h="180718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29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35.33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56.0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112.46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138.69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84.25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80.08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7.13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2.61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177.74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175.88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92.4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103.27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164.44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150.12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103.16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106.61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175.07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64184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Toe-up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29.16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79.54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75.89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170.41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104.2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72.8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57.47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37.26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174.72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160.92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103.63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179.51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156.25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100.12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100.12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169.35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178.03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84976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Mid-backswing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41.67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96.34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63.96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105.95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114.22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75.04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91.93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82.67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167.87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175.36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76.21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94.53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167.83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160.5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104.97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162.51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675595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Top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52.59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47.41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29.05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106.56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101.33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78.67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124.87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127.36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115.41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92.49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78.67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101.33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165.02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141.98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86.35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116.69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170.81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173.0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88051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Mid-downswing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36.87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102.53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77.11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129.6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107.88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67.64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50.21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118.91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91.01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76.52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97.94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146.62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101.55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115.44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164.05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176.78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49480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Impact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37.77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58.57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125.7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145.3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74.32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94.86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13.61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8.13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169.08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178.99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82.38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108.43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141.75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95.0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109.82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162.92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159.49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31019"/>
                  </a:ext>
                </a:extLst>
              </a:tr>
              <a:tr h="248139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Mid-follow-through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37.32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41.78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136.65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95.6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66.34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110.4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32.99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56.58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169.92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175.79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79.89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103.36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170.03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148.73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90.13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107.91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155.47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51575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Finish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32.37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74.81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168.47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67.62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79.84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74.63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56.25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142.94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14.43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102.26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93.56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111.98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171.09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88.78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59.11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170.46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151.86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5970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3880AD-440B-1708-E63F-536438744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66769"/>
              </p:ext>
            </p:extLst>
          </p:nvPr>
        </p:nvGraphicFramePr>
        <p:xfrm>
          <a:off x="398535" y="3770668"/>
          <a:ext cx="8346929" cy="2445350"/>
        </p:xfrm>
        <a:graphic>
          <a:graphicData uri="http://schemas.openxmlformats.org/drawingml/2006/table">
            <a:tbl>
              <a:tblPr/>
              <a:tblGrid>
                <a:gridCol w="1064225">
                  <a:extLst>
                    <a:ext uri="{9D8B030D-6E8A-4147-A177-3AD203B41FA5}">
                      <a16:colId xmlns:a16="http://schemas.microsoft.com/office/drawing/2014/main" val="807125888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273442717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54160092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22546434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95687870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23836782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568170568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235964463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45873378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475946137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169074082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023081219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90221733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97482228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52062362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01429454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75387157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67895868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11393132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วีดิทัศน์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8">
                  <a:txBody>
                    <a:bodyPr/>
                    <a:lstStyle/>
                    <a:p>
                      <a:pPr algn="ctr" fontAlgn="b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มุมลำดับที่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05460"/>
                  </a:ext>
                </a:extLst>
              </a:tr>
              <a:tr h="180718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29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35.27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50.39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126.77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145.69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77.29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88.78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14.2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6.52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144.36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166.57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102.53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166.07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152.94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102.53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104.53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173.38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175.25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64184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Toe-up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27.0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73.5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77.11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172.87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108.14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69.63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58.03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43.99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167.78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88.91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93.31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169.97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165.75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101.12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100.94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179.22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174.92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84976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Mid-backswing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35.54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54.46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74.74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177.27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111.05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74.97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71.85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53.3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147.39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140.91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78.41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95.57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179.72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167.08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101.31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97.35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174.61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172.65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675595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Top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23.11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113.63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35.43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77.91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106.79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80.41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94.47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88.06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90.0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74.83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97.98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172.22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166.44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97.39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95.59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164.79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174.92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88051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Mid-downswing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22.17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46.33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57.06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174.72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91.8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81.57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56.9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46.81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122.23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95.81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80.07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106.56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146.34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102.53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107.1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161.76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179.09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49480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Impact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28.05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64.44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116.45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158.2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75.75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88.26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12.65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150.84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169.33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86.28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109.7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173.73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133.67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87.45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116.62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171.14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178.89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31019"/>
                  </a:ext>
                </a:extLst>
              </a:tr>
              <a:tr h="248139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Mid-follow-through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30.28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47.4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136.62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120.02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71.03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100.11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35.31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27.48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150.48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166.58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79.16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109.7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158.2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139.57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79.04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110.73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177.46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168.23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51575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Finish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30.61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53.9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152.53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124.33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88.23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71.4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33.69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110.38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36.66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104.04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96.34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178.33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174.0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74.29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77.66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167.66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149.54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597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47F7516-F702-6EB0-4C59-8366DDE0F66C}"/>
              </a:ext>
            </a:extLst>
          </p:cNvPr>
          <p:cNvSpPr txBox="1"/>
          <p:nvPr/>
        </p:nvSpPr>
        <p:spPr>
          <a:xfrm>
            <a:off x="2283642" y="480480"/>
            <a:ext cx="4576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ค่ามุมทั้ง 18 มุมในหน่วยองศาของทั้ง 8 ท่าของแต่ละวีดิทัศน์</a:t>
            </a:r>
            <a:endParaRPr lang="en-TH" sz="2000" b="1"/>
          </a:p>
        </p:txBody>
      </p:sp>
    </p:spTree>
    <p:extLst>
      <p:ext uri="{BB962C8B-B14F-4D97-AF65-F5344CB8AC3E}">
        <p14:creationId xmlns:p14="http://schemas.microsoft.com/office/powerpoint/2010/main" val="2499754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7D1AC-C643-B515-5DD0-F3251F42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54</a:t>
            </a:fld>
            <a:endParaRPr lang="en-TH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C642A8-D9A2-3B0B-9885-138281D93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153427"/>
              </p:ext>
            </p:extLst>
          </p:nvPr>
        </p:nvGraphicFramePr>
        <p:xfrm>
          <a:off x="398535" y="983650"/>
          <a:ext cx="8346929" cy="2445350"/>
        </p:xfrm>
        <a:graphic>
          <a:graphicData uri="http://schemas.openxmlformats.org/drawingml/2006/table">
            <a:tbl>
              <a:tblPr/>
              <a:tblGrid>
                <a:gridCol w="1064225">
                  <a:extLst>
                    <a:ext uri="{9D8B030D-6E8A-4147-A177-3AD203B41FA5}">
                      <a16:colId xmlns:a16="http://schemas.microsoft.com/office/drawing/2014/main" val="807125888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273442717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54160092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22546434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95687870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23836782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568170568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235964463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45873378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475946137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169074082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023081219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90221733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97482228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52062362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01429454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753871571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67895868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11393132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ผลต่างมุม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8">
                  <a:txBody>
                    <a:bodyPr/>
                    <a:lstStyle/>
                    <a:p>
                      <a:pPr algn="ctr" fontAlgn="b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มุมลำดับที่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05460"/>
                  </a:ext>
                </a:extLst>
              </a:tr>
              <a:tr h="180718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29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3.39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17.5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4.81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5.99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7.74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33.97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9.31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0.22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2.79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3.01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0.15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1.28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64184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Toe-up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2.74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20.32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5.88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19.44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4.58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0.43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5.45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2.99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3.93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5.86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4.85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10.16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7.85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10.36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5.15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84976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Mid-backswing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10.71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43.64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10.79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67.71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4.52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22.59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32.23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20.48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37.18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8.79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3.18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12.07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6.71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9.19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6.14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675595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Top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30.53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63.9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2.31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31.25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3.35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1.36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29.5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34.01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54.44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3.52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6.33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8.62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21.09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6.99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14.77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7.85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0.37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88051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Mid-downswing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13.69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67.27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20.51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56.56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17.38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1.83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10.56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1.68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5.16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4.81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5.52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10.02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2.0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1.01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8.02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4.68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0.47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49480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Impact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11.17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11.58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12.89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1.24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2.93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0.83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2.63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21.88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1.27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4.66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6.29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7.56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5.02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8.09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15.27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31019"/>
                  </a:ext>
                </a:extLst>
              </a:tr>
              <a:tr h="248139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Mid-follow-through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12.23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5.11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6.1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23.91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4.25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8.1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1.88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26.9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26.22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11.49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1.01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4.86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11.39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5.17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10.38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0.31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10.48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11.72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51575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Finish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14.31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9.82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52.77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10.6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5.89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18.12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32.57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3.39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49.57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10.93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15.64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1.88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2.92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12.82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18.56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1.13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2.32</a:t>
                      </a:r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597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4AEEC1-6A71-9ED3-3ABD-A3836470B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102828"/>
              </p:ext>
            </p:extLst>
          </p:nvPr>
        </p:nvGraphicFramePr>
        <p:xfrm>
          <a:off x="398534" y="3710408"/>
          <a:ext cx="8346929" cy="1925334"/>
        </p:xfrm>
        <a:graphic>
          <a:graphicData uri="http://schemas.openxmlformats.org/drawingml/2006/table">
            <a:tbl>
              <a:tblPr/>
              <a:tblGrid>
                <a:gridCol w="1064225">
                  <a:extLst>
                    <a:ext uri="{9D8B030D-6E8A-4147-A177-3AD203B41FA5}">
                      <a16:colId xmlns:a16="http://schemas.microsoft.com/office/drawing/2014/main" val="49822785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1679401654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25846983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699364762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525027630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42231121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537215684"/>
                    </a:ext>
                  </a:extLst>
                </a:gridCol>
                <a:gridCol w="379816">
                  <a:extLst>
                    <a:ext uri="{9D8B030D-6E8A-4147-A177-3AD203B41FA5}">
                      <a16:colId xmlns:a16="http://schemas.microsoft.com/office/drawing/2014/main" val="1257494216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82130943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149772828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658890873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833860769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920386615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1675936339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840821107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4235253158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889569948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2752169693"/>
                    </a:ext>
                  </a:extLst>
                </a:gridCol>
                <a:gridCol w="407692">
                  <a:extLst>
                    <a:ext uri="{9D8B030D-6E8A-4147-A177-3AD203B41FA5}">
                      <a16:colId xmlns:a16="http://schemas.microsoft.com/office/drawing/2014/main" val="392883084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คะแนน 0/1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;</a:t>
                      </a:r>
                    </a:p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Threshold = 45</a:t>
                      </a:r>
                      <a:r>
                        <a:rPr lang="en-US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o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8">
                  <a:txBody>
                    <a:bodyPr/>
                    <a:lstStyle/>
                    <a:p>
                      <a:pPr algn="ctr" fontAlgn="b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มุมลำดับที่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96486"/>
                  </a:ext>
                </a:extLst>
              </a:tr>
              <a:tr h="180718"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820906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374575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Toe-up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80107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Mid-backswing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7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183077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7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7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099414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Mid-downswing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7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7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1928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Impact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817748"/>
                  </a:ext>
                </a:extLst>
              </a:tr>
              <a:tr h="248139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Mid-follow-through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989756"/>
                  </a:ext>
                </a:extLst>
              </a:tr>
              <a:tr h="18071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Finish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7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7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298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4A5C2A-A4FA-F89B-A8B3-312EAD7D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55</a:t>
            </a:fld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9591F-78B2-3234-04C7-F0E6549E5023}"/>
              </a:ext>
            </a:extLst>
          </p:cNvPr>
          <p:cNvSpPr txBox="1"/>
          <p:nvPr/>
        </p:nvSpPr>
        <p:spPr>
          <a:xfrm>
            <a:off x="2289220" y="504219"/>
            <a:ext cx="4875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 b="1">
                <a:latin typeface="TH SarabunPSK" panose="020B0500040200020003" pitchFamily="34" charset="-34"/>
                <a:ea typeface="Sarabun ExtraBold"/>
                <a:cs typeface="TH SarabunPSK" panose="020B0500040200020003" pitchFamily="34" charset="-34"/>
                <a:sym typeface="Sarabun ExtraBold"/>
              </a:rPr>
              <a:t>คะแนนความคล้ายของแต่ละท่า</a:t>
            </a:r>
            <a:r>
              <a:rPr lang="en-US" sz="2000" b="1">
                <a:latin typeface="TH SarabunPSK" panose="020B0500040200020003" pitchFamily="34" charset="-34"/>
                <a:ea typeface="Sarabun ExtraBold"/>
                <a:cs typeface="TH SarabunPSK" panose="020B0500040200020003" pitchFamily="34" charset="-34"/>
                <a:sym typeface="Sarabun ExtraBold"/>
              </a:rPr>
              <a:t> (</a:t>
            </a:r>
            <a:r>
              <a:rPr lang="th-TH" sz="2000" b="1">
                <a:latin typeface="TH SarabunPSK" panose="020B0500040200020003" pitchFamily="34" charset="-34"/>
                <a:ea typeface="Sarabun ExtraBold"/>
                <a:cs typeface="TH SarabunPSK" panose="020B0500040200020003" pitchFamily="34" charset="-34"/>
                <a:sym typeface="Sarabun ExtraBold"/>
              </a:rPr>
              <a:t>พัฒนาจากคำแนะนำกรรมการ)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D8C9E8-A37D-513F-A24A-7F141E9B6BB9}"/>
                  </a:ext>
                </a:extLst>
              </p:cNvPr>
              <p:cNvSpPr txBox="1"/>
              <p:nvPr/>
            </p:nvSpPr>
            <p:spPr>
              <a:xfrm>
                <a:off x="2686051" y="5235543"/>
                <a:ext cx="2331830" cy="120507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𝑆𝑂𝑆</m:t>
                      </m:r>
                      <m:r>
                        <a:rPr lang="en-US" sz="105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h-TH" sz="105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th-TH" sz="105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05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05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05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th-TH" sz="105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h-TH" sz="105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05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th-TH" sz="105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05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th-TH" sz="105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05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05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05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th-TH" sz="105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h-TH" sz="1050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th-TH" sz="105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05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sz="1050" b="0">
                  <a:solidFill>
                    <a:schemeClr val="dk1"/>
                  </a:solidFill>
                  <a:latin typeface="TH SarabunPSK" panose="020B0500040200020003" pitchFamily="34" charset="-34"/>
                  <a:ea typeface="Cambria Math" panose="02040503050406030204" pitchFamily="18" charset="0"/>
                  <a:cs typeface="TH SarabunPSK" panose="020B0500040200020003" pitchFamily="34" charset="-34"/>
                </a:endParaRPr>
              </a:p>
              <a:p>
                <a:endParaRPr lang="th-TH" sz="1050" b="0">
                  <a:solidFill>
                    <a:schemeClr val="dk1"/>
                  </a:solidFill>
                  <a:latin typeface="TH SarabunPSK" panose="020B0500040200020003" pitchFamily="34" charset="-34"/>
                  <a:ea typeface="Cambria Math" panose="02040503050406030204" pitchFamily="18" charset="0"/>
                  <a:cs typeface="TH SarabunPSK" panose="020B0500040200020003" pitchFamily="34" charset="-34"/>
                </a:endParaRP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th-TH" sz="120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เมื่อ </a:t>
                </a:r>
                <a:r>
                  <a:rPr lang="en-US" sz="120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	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 </a:t>
                </a:r>
                <a:r>
                  <a:rPr lang="th-TH" sz="120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คือ ลำดับของมุม</a:t>
                </a: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th-TH" sz="120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 </a:t>
                </a:r>
                <a:r>
                  <a:rPr lang="en-US" sz="120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105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th-TH" sz="105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 </a:t>
                </a:r>
                <a:r>
                  <a:rPr lang="th-TH" sz="120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คือ ค่าความเชื่อมั่นรวมของมุมที่ </a:t>
                </a:r>
                <a:r>
                  <a:rPr lang="en-US" sz="120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n</a:t>
                </a: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105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05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 </a:t>
                </a:r>
                <a:r>
                  <a:rPr lang="th-TH" sz="120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คือ ค่าคะแนน (0 หรือ 1) ของมุมที่ </a:t>
                </a:r>
                <a:r>
                  <a:rPr lang="en-US" sz="1200">
                    <a:solidFill>
                      <a:schemeClr val="dk1"/>
                    </a:solidFill>
                    <a:latin typeface="TH SarabunPSK" panose="020B0500040200020003" pitchFamily="34" charset="-34"/>
                    <a:ea typeface="Sarabun"/>
                    <a:cs typeface="TH SarabunPSK" panose="020B0500040200020003" pitchFamily="34" charset="-34"/>
                    <a:sym typeface="Sarabun"/>
                  </a:rPr>
                  <a:t>n</a:t>
                </a:r>
                <a:endParaRPr lang="th-TH" sz="1200">
                  <a:solidFill>
                    <a:schemeClr val="dk1"/>
                  </a:solidFill>
                  <a:latin typeface="TH SarabunPSK" panose="020B0500040200020003" pitchFamily="34" charset="-34"/>
                  <a:ea typeface="Sarabun"/>
                  <a:cs typeface="TH SarabunPSK" panose="020B0500040200020003" pitchFamily="34" charset="-34"/>
                  <a:sym typeface="Sarabun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D8C9E8-A37D-513F-A24A-7F141E9B6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1" y="5235543"/>
                <a:ext cx="2331830" cy="1205073"/>
              </a:xfrm>
              <a:prstGeom prst="rect">
                <a:avLst/>
              </a:prstGeom>
              <a:blipFill>
                <a:blip r:embed="rId2"/>
                <a:stretch>
                  <a:fillRect l="-262" t="-20707" r="-1571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47FEAA6-7539-06BA-6FC0-C65D1EFCB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329254"/>
              </p:ext>
            </p:extLst>
          </p:nvPr>
        </p:nvGraphicFramePr>
        <p:xfrm>
          <a:off x="1377402" y="1036641"/>
          <a:ext cx="6389195" cy="3934277"/>
        </p:xfrm>
        <a:graphic>
          <a:graphicData uri="http://schemas.openxmlformats.org/drawingml/2006/table">
            <a:tbl>
              <a:tblPr/>
              <a:tblGrid>
                <a:gridCol w="1660484">
                  <a:extLst>
                    <a:ext uri="{9D8B030D-6E8A-4147-A177-3AD203B41FA5}">
                      <a16:colId xmlns:a16="http://schemas.microsoft.com/office/drawing/2014/main" val="2781059700"/>
                    </a:ext>
                  </a:extLst>
                </a:gridCol>
                <a:gridCol w="1576237">
                  <a:extLst>
                    <a:ext uri="{9D8B030D-6E8A-4147-A177-3AD203B41FA5}">
                      <a16:colId xmlns:a16="http://schemas.microsoft.com/office/drawing/2014/main" val="1870570037"/>
                    </a:ext>
                  </a:extLst>
                </a:gridCol>
                <a:gridCol w="1576237">
                  <a:extLst>
                    <a:ext uri="{9D8B030D-6E8A-4147-A177-3AD203B41FA5}">
                      <a16:colId xmlns:a16="http://schemas.microsoft.com/office/drawing/2014/main" val="1034301257"/>
                    </a:ext>
                  </a:extLst>
                </a:gridCol>
                <a:gridCol w="1576237">
                  <a:extLst>
                    <a:ext uri="{9D8B030D-6E8A-4147-A177-3AD203B41FA5}">
                      <a16:colId xmlns:a16="http://schemas.microsoft.com/office/drawing/2014/main" val="1744023857"/>
                    </a:ext>
                  </a:extLst>
                </a:gridCol>
              </a:tblGrid>
              <a:tr h="44462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ประเมินผลด้วยคะแนนความคล้ายระหว่างวีดีโอ </a:t>
                      </a: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584 </a:t>
                      </a:r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 </a:t>
                      </a: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612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363724"/>
                  </a:ext>
                </a:extLst>
              </a:tr>
              <a:tr h="379803">
                <a:tc>
                  <a:txBody>
                    <a:bodyPr/>
                    <a:lstStyle/>
                    <a:p>
                      <a:pPr algn="ctr"/>
                      <a:r>
                        <a:rPr lang="th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</a:t>
                      </a:r>
                      <a:endParaRPr lang="en-TH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SOS</a:t>
                      </a:r>
                      <a:r>
                        <a:rPr lang="en-US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(%)</a:t>
                      </a:r>
                      <a:endParaRPr lang="en-TH" sz="160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Cosine Similarity (%)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Euclidean Distance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26608"/>
                  </a:ext>
                </a:extLst>
              </a:tr>
              <a:tr h="282989">
                <a:tc>
                  <a:txBody>
                    <a:bodyPr/>
                    <a:lstStyle/>
                    <a:p>
                      <a:pPr algn="l" fontAlgn="b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100.00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TH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99.69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42.10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46448"/>
                  </a:ext>
                </a:extLst>
              </a:tr>
              <a:tr h="282989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Toe-up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100.00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TH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99.88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36.26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823894"/>
                  </a:ext>
                </a:extLst>
              </a:tr>
              <a:tr h="282989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Mid-backswing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TH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98.04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103.70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896393"/>
                  </a:ext>
                </a:extLst>
              </a:tr>
              <a:tr h="282989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Top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90.77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TH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97.69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109.10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30813"/>
                  </a:ext>
                </a:extLst>
              </a:tr>
              <a:tr h="282989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Mid-downswing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89.61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TH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98.62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95.14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91752"/>
                  </a:ext>
                </a:extLst>
              </a:tr>
              <a:tr h="282989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Impact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100.00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TH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99.71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38.37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36577"/>
                  </a:ext>
                </a:extLst>
              </a:tr>
              <a:tr h="283932">
                <a:tc>
                  <a:txBody>
                    <a:bodyPr/>
                    <a:lstStyle/>
                    <a:p>
                      <a:pPr algn="l" rtl="0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Mid-follow-through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100.00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TH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99.46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792824"/>
                  </a:ext>
                </a:extLst>
              </a:tr>
              <a:tr h="282989">
                <a:tc>
                  <a:txBody>
                    <a:bodyPr/>
                    <a:lstStyle/>
                    <a:p>
                      <a:pPr algn="l" fontAlgn="b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ท่า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Finish</a:t>
                      </a: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92.56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TH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97.63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89.37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23863"/>
                  </a:ext>
                </a:extLst>
              </a:tr>
              <a:tr h="282989">
                <a:tc>
                  <a:txBody>
                    <a:bodyPr/>
                    <a:lstStyle/>
                    <a:p>
                      <a:pPr algn="l" fontAlgn="b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เฉลี่ย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คะแนนภาพรวม)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96.06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TH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98.84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H" sz="16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71.05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168627"/>
                  </a:ext>
                </a:extLst>
              </a:tr>
              <a:tr h="562001">
                <a:tc>
                  <a:txBody>
                    <a:bodyPr/>
                    <a:lstStyle/>
                    <a:p>
                      <a:pPr algn="l" fontAlgn="b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ข้อสังเกต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th-TH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มีเรื่อง </a:t>
                      </a: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threshold </a:t>
                      </a:r>
                    </a:p>
                    <a:p>
                      <a:pPr algn="ctr" fontAlgn="b"/>
                      <a:r>
                        <a:rPr kumimoji="0" lang="th-TH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ของมุมมาเกี่ยวข้อง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th-TH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ค่าต่างกันน้อยมากไม่ชัดเจน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ค่านี้เทียบกับอะไร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? </a:t>
                      </a:r>
                    </a:p>
                    <a:p>
                      <a:pPr algn="ctr" fontAlgn="b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บอกได้แค่ปริมาณ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?</a:t>
                      </a:r>
                    </a:p>
                  </a:txBody>
                  <a:tcPr marL="3475" marR="3475" marT="347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5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646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83008-4A60-75A8-1708-3A580A7B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56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64F2E-05A9-341D-F85C-5A000E9D948E}"/>
              </a:ext>
            </a:extLst>
          </p:cNvPr>
          <p:cNvSpPr txBox="1"/>
          <p:nvPr/>
        </p:nvSpPr>
        <p:spPr>
          <a:xfrm>
            <a:off x="3087183" y="2659559"/>
            <a:ext cx="285641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400" b="1">
                <a:solidFill>
                  <a:srgbClr val="C00000"/>
                </a:solidFill>
                <a:latin typeface="TH SarabunPSK" panose="020B0500040200020003" pitchFamily="34" charset="-34"/>
                <a:ea typeface="Sarabun ExtraBold"/>
                <a:cs typeface="TH SarabunPSK" panose="020B0500040200020003" pitchFamily="34" charset="-34"/>
                <a:sym typeface="Sarabun ExtraBold"/>
              </a:rPr>
              <a:t>วีดีโอที่ใช้ทดสอบ</a:t>
            </a:r>
            <a:r>
              <a:rPr lang="en-US" sz="4400" b="1">
                <a:solidFill>
                  <a:srgbClr val="C00000"/>
                </a:solidFill>
                <a:latin typeface="TH SarabunPSK" panose="020B0500040200020003" pitchFamily="34" charset="-34"/>
                <a:ea typeface="Sarabun ExtraBold"/>
                <a:cs typeface="TH SarabunPSK" panose="020B0500040200020003" pitchFamily="34" charset="-34"/>
                <a:sym typeface="Sarabun ExtraBold"/>
              </a:rPr>
              <a:t>:</a:t>
            </a:r>
            <a:endParaRPr lang="en-TH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F57F4-9867-0254-4266-4FB8AE2A7477}"/>
              </a:ext>
            </a:extLst>
          </p:cNvPr>
          <p:cNvSpPr txBox="1"/>
          <p:nvPr/>
        </p:nvSpPr>
        <p:spPr>
          <a:xfrm>
            <a:off x="1896745" y="3429000"/>
            <a:ext cx="5350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ผู้เชี่ยวชาญเพศชาย</a:t>
            </a:r>
            <a:r>
              <a:rPr lang="en-US" sz="320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3200">
                <a:latin typeface="TH Sarabun New" panose="020B0500040200020003" pitchFamily="34" charset="-34"/>
                <a:cs typeface="TH Sarabun New" panose="020B0500040200020003" pitchFamily="34" charset="-34"/>
              </a:rPr>
              <a:t>ไม้ </a:t>
            </a:r>
            <a:r>
              <a:rPr lang="en-US" sz="3200">
                <a:latin typeface="TH Sarabun New" panose="020B0500040200020003" pitchFamily="34" charset="-34"/>
                <a:cs typeface="TH Sarabun New" panose="020B0500040200020003" pitchFamily="34" charset="-34"/>
              </a:rPr>
              <a:t>Driver, </a:t>
            </a:r>
            <a:r>
              <a:rPr lang="th-TH" sz="320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 </a:t>
            </a:r>
            <a:r>
              <a:rPr lang="en-US" sz="3200">
                <a:latin typeface="TH Sarabun New" panose="020B0500040200020003" pitchFamily="34" charset="-34"/>
                <a:cs typeface="TH Sarabun New" panose="020B0500040200020003" pitchFamily="34" charset="-34"/>
              </a:rPr>
              <a:t>51 </a:t>
            </a:r>
            <a:r>
              <a:rPr lang="th-TH" sz="3200">
                <a:latin typeface="TH Sarabun New" panose="020B0500040200020003" pitchFamily="34" charset="-34"/>
                <a:cs typeface="TH Sarabun New" panose="020B0500040200020003" pitchFamily="34" charset="-34"/>
              </a:rPr>
              <a:t>วีดีโอ</a:t>
            </a:r>
            <a:endParaRPr lang="en-TH" sz="32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5908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A67B8-84E1-D27E-A78B-5F384E4C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57</a:t>
            </a:fld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376E9-3DEB-CE42-031E-7A4788959A56}"/>
              </a:ext>
            </a:extLst>
          </p:cNvPr>
          <p:cNvSpPr txBox="1"/>
          <p:nvPr/>
        </p:nvSpPr>
        <p:spPr>
          <a:xfrm>
            <a:off x="214903" y="165473"/>
            <a:ext cx="6680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Heatmap </a:t>
            </a:r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แสดงค่า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 Cosine Similarity </a:t>
            </a:r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ระหว่างวีดีโอทั้งหมด (นำมาแสดงเพียง 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25 </a:t>
            </a:r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วีดีโอ)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937384-A511-EB0B-D1F9-73328E06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3" y="600353"/>
            <a:ext cx="2193750" cy="180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198A7EA-E280-0359-3BB5-BA2683EF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14" y="600353"/>
            <a:ext cx="2132386" cy="1800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17977417-6A3C-394C-C4AC-5FD1E4147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00353"/>
            <a:ext cx="2132386" cy="1800000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0B4D9C-D13C-9187-A425-FFA858F7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204" y="600353"/>
            <a:ext cx="2132386" cy="1800000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74B140F-A7E1-D29C-B1A1-65DE2A0F3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07" y="2531770"/>
            <a:ext cx="2111932" cy="1800000"/>
          </a:xfrm>
          <a:prstGeom prst="rect">
            <a:avLst/>
          </a:prstGeom>
        </p:spPr>
      </p:pic>
      <p:pic>
        <p:nvPicPr>
          <p:cNvPr id="16" name="Picture 15" descr="A picture containing table&#10;&#10;Description automatically generated">
            <a:extLst>
              <a:ext uri="{FF2B5EF4-FFF2-40B4-BE49-F238E27FC236}">
                <a16:creationId xmlns:a16="http://schemas.microsoft.com/office/drawing/2014/main" id="{8D1DDE7C-2784-52E3-1E2F-7887FB1EF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2857" y="2523948"/>
            <a:ext cx="2132386" cy="1800000"/>
          </a:xfrm>
          <a:prstGeom prst="rect">
            <a:avLst/>
          </a:prstGeom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CA70DC-7F9E-220D-5881-5F6877827C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6204" y="2531770"/>
            <a:ext cx="2168182" cy="1800000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D2A5FC65-585F-4F52-B7B2-623341C8A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0408" y="2531770"/>
            <a:ext cx="2168182" cy="18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725F05-44FB-A3FD-3962-7F363E725AC5}"/>
              </a:ext>
            </a:extLst>
          </p:cNvPr>
          <p:cNvSpPr txBox="1"/>
          <p:nvPr/>
        </p:nvSpPr>
        <p:spPr>
          <a:xfrm>
            <a:off x="6704386" y="6337530"/>
            <a:ext cx="1428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ยิ่งเข้ม ยิ่งคล้าย</a:t>
            </a:r>
            <a:endParaRPr lang="en-TH" sz="2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8FAC855A-8A24-67BE-D001-D5590B97D498}"/>
              </a:ext>
            </a:extLst>
          </p:cNvPr>
          <p:cNvGraphicFramePr>
            <a:graphicFrameLocks noGrp="1"/>
          </p:cNvGraphicFramePr>
          <p:nvPr/>
        </p:nvGraphicFramePr>
        <p:xfrm>
          <a:off x="639879" y="4665678"/>
          <a:ext cx="7864241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905">
                  <a:extLst>
                    <a:ext uri="{9D8B030D-6E8A-4147-A177-3AD203B41FA5}">
                      <a16:colId xmlns:a16="http://schemas.microsoft.com/office/drawing/2014/main" val="1455840476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97448386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857575263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1926004206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3882628072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3374355570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2836097948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3358281376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101714794"/>
                    </a:ext>
                  </a:extLst>
                </a:gridCol>
              </a:tblGrid>
              <a:tr h="544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Cosine Similarity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ทั้ง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 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วีดีโอ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o</a:t>
                      </a:r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e-up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Mid-backswing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Mid-downswing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Impact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Mid-follow-through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Finish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649955"/>
                  </a:ext>
                </a:extLst>
              </a:tr>
              <a:tr h="293399"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Average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1.00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0.99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0.96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0.95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0.97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0.98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0.97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0.92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982275"/>
                  </a:ext>
                </a:extLst>
              </a:tr>
              <a:tr h="293399"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SD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149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2013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A67B8-84E1-D27E-A78B-5F384E4C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58</a:t>
            </a:fld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376E9-3DEB-CE42-031E-7A4788959A56}"/>
              </a:ext>
            </a:extLst>
          </p:cNvPr>
          <p:cNvSpPr txBox="1"/>
          <p:nvPr/>
        </p:nvSpPr>
        <p:spPr>
          <a:xfrm>
            <a:off x="209770" y="174122"/>
            <a:ext cx="6680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Heatmap </a:t>
            </a:r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แสดงค่า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 Euclidean Distance </a:t>
            </a:r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ระหว่างวีดีโอทั้งหมด (นำมาแสดงเพียง 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25 </a:t>
            </a:r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วีดีโอ)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08202DD-726D-AE0E-AD03-BAC827F6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36" y="711154"/>
            <a:ext cx="2106704" cy="181754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703CEBE-7762-39FA-C516-E931B6F7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18" y="737281"/>
            <a:ext cx="2106704" cy="1817548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E14B9BA7-A3A2-D1A5-71DA-8609470C1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00" y="737281"/>
            <a:ext cx="2106704" cy="1817548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7702B41D-DAA6-F3AD-80EA-799155EF6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882" y="737281"/>
            <a:ext cx="2106704" cy="1817548"/>
          </a:xfrm>
          <a:prstGeom prst="rect">
            <a:avLst/>
          </a:prstGeom>
        </p:spPr>
      </p:pic>
      <p:pic>
        <p:nvPicPr>
          <p:cNvPr id="21" name="Picture 20" descr="A picture containing chart&#10;&#10;Description automatically generated">
            <a:extLst>
              <a:ext uri="{FF2B5EF4-FFF2-40B4-BE49-F238E27FC236}">
                <a16:creationId xmlns:a16="http://schemas.microsoft.com/office/drawing/2014/main" id="{B5C3C49C-74D4-71A3-913F-131D5EC93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14" y="2612414"/>
            <a:ext cx="2106704" cy="181754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CE18B16-6424-3B8B-66A4-3721FDB1B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7996" y="2611415"/>
            <a:ext cx="2106704" cy="1817548"/>
          </a:xfrm>
          <a:prstGeom prst="rect">
            <a:avLst/>
          </a:prstGeom>
        </p:spPr>
      </p:pic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D99F6C53-6417-006D-2621-BB8F59BFAA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6178" y="2611415"/>
            <a:ext cx="2106704" cy="1817548"/>
          </a:xfrm>
          <a:prstGeom prst="rect">
            <a:avLst/>
          </a:prstGeom>
        </p:spPr>
      </p:pic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58AED599-99AE-6E3E-6CC0-B30AEDCE2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360" y="2611415"/>
            <a:ext cx="2106704" cy="1817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865D0E-9C13-7D95-75EA-474F60C6B010}"/>
              </a:ext>
            </a:extLst>
          </p:cNvPr>
          <p:cNvSpPr txBox="1"/>
          <p:nvPr/>
        </p:nvSpPr>
        <p:spPr>
          <a:xfrm>
            <a:off x="6654360" y="6356351"/>
            <a:ext cx="1428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r>
              <a:rPr lang="th-TH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ยิ่งเข้ม ยิ่งคล้าย</a:t>
            </a:r>
            <a:endParaRPr lang="en-TH" sz="20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9" name="Table 22">
            <a:extLst>
              <a:ext uri="{FF2B5EF4-FFF2-40B4-BE49-F238E27FC236}">
                <a16:creationId xmlns:a16="http://schemas.microsoft.com/office/drawing/2014/main" id="{3A8FA12F-6645-AC1D-43D7-454A749B93C0}"/>
              </a:ext>
            </a:extLst>
          </p:cNvPr>
          <p:cNvGraphicFramePr>
            <a:graphicFrameLocks noGrp="1"/>
          </p:cNvGraphicFramePr>
          <p:nvPr/>
        </p:nvGraphicFramePr>
        <p:xfrm>
          <a:off x="639879" y="4665678"/>
          <a:ext cx="7864241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905">
                  <a:extLst>
                    <a:ext uri="{9D8B030D-6E8A-4147-A177-3AD203B41FA5}">
                      <a16:colId xmlns:a16="http://schemas.microsoft.com/office/drawing/2014/main" val="1455840476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97448386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857575263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1926004206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3882628072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3374355570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2836097948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3358281376"/>
                    </a:ext>
                  </a:extLst>
                </a:gridCol>
                <a:gridCol w="795292">
                  <a:extLst>
                    <a:ext uri="{9D8B030D-6E8A-4147-A177-3AD203B41FA5}">
                      <a16:colId xmlns:a16="http://schemas.microsoft.com/office/drawing/2014/main" val="101714794"/>
                    </a:ext>
                  </a:extLst>
                </a:gridCol>
              </a:tblGrid>
              <a:tr h="544672">
                <a:tc>
                  <a:txBody>
                    <a:bodyPr/>
                    <a:lstStyle/>
                    <a:p>
                      <a:r>
                        <a:rPr lang="th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Euclidean Distance</a:t>
                      </a:r>
                    </a:p>
                    <a:p>
                      <a:r>
                        <a:rPr lang="th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ทั้ง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 </a:t>
                      </a:r>
                      <a:r>
                        <a:rPr lang="th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วีดีโอ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o</a:t>
                      </a:r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e-up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Mid-backswing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Mid-downswing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Impact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Mid-follow-through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Finish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649955"/>
                  </a:ext>
                </a:extLst>
              </a:tr>
              <a:tr h="293399"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Average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47.14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70.02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130.93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145.23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111.26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84.51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115.04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183.98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982275"/>
                  </a:ext>
                </a:extLst>
              </a:tr>
              <a:tr h="293399">
                <a:tc>
                  <a:txBody>
                    <a:bodyPr/>
                    <a:lstStyle/>
                    <a:p>
                      <a:r>
                        <a:rPr lang="en-TH" sz="140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SD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20.12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35.31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54.47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59.35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48.28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51.76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54.08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H" sz="14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59.25</a:t>
                      </a:r>
                      <a:endParaRPr lang="en-TH" sz="140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149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415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59</a:t>
            </a:fld>
            <a:endParaRPr lang="en-T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1283ECC-5F54-CE76-7CFE-1FE8291438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58011" y="1384107"/>
              <a:ext cx="5458201" cy="40993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25779">
                      <a:extLst>
                        <a:ext uri="{9D8B030D-6E8A-4147-A177-3AD203B41FA5}">
                          <a16:colId xmlns:a16="http://schemas.microsoft.com/office/drawing/2014/main" val="78387810"/>
                        </a:ext>
                      </a:extLst>
                    </a:gridCol>
                    <a:gridCol w="675005">
                      <a:extLst>
                        <a:ext uri="{9D8B030D-6E8A-4147-A177-3AD203B41FA5}">
                          <a16:colId xmlns:a16="http://schemas.microsoft.com/office/drawing/2014/main" val="2711848132"/>
                        </a:ext>
                      </a:extLst>
                    </a:gridCol>
                    <a:gridCol w="536892">
                      <a:extLst>
                        <a:ext uri="{9D8B030D-6E8A-4147-A177-3AD203B41FA5}">
                          <a16:colId xmlns:a16="http://schemas.microsoft.com/office/drawing/2014/main" val="546617608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2137112344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2018904990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1488453363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1364541773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3157051648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3511849214"/>
                        </a:ext>
                      </a:extLst>
                    </a:gridCol>
                    <a:gridCol w="561095">
                      <a:extLst>
                        <a:ext uri="{9D8B030D-6E8A-4147-A177-3AD203B41FA5}">
                          <a16:colId xmlns:a16="http://schemas.microsoft.com/office/drawing/2014/main" val="605631016"/>
                        </a:ext>
                      </a:extLst>
                    </a:gridCol>
                  </a:tblGrid>
                  <a:tr h="3244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th-TH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วีดีทัศน์</a:t>
                          </a:r>
                          <a:endParaRPr lang="en-US" sz="14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ผลลัพธ์</a:t>
                          </a:r>
                          <a:endParaRPr lang="en-US" sz="14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𝑬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={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𝑨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,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𝑻𝑼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,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𝑴𝑩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,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𝑻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,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𝑴𝑫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,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𝑰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,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𝑴𝑭𝑻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,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𝑭</m:t>
                                </m:r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cs typeface="TH SarabunPSK" panose="020B0500040200020003" pitchFamily="34" charset="-34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100" b="1" i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6311158"/>
                      </a:ext>
                    </a:extLst>
                  </a:tr>
                  <a:tr h="32445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A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TU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MFT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2988564"/>
                      </a:ext>
                    </a:extLst>
                  </a:tr>
                  <a:tr h="324455">
                    <a:tc rowSpan="5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k = 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4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ลำดับเฟรมจริง</a:t>
                          </a: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 kern="1200" noProof="0">
                              <a:solidFill>
                                <a:srgbClr val="E96E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 kern="1200" noProof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93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 kern="1200" noProof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97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 kern="1200" noProof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104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109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solidFill>
                                <a:srgbClr val="0095F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112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114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129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4492707"/>
                      </a:ext>
                    </a:extLst>
                  </a:tr>
                  <a:tr h="324455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4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ลำดับเฟรมที่ทำนายได้</a:t>
                          </a: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81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92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97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104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109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112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114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143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946469"/>
                      </a:ext>
                    </a:extLst>
                  </a:tr>
                  <a:tr h="324455"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gridSpan="9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Angsana New" panose="02020603050405020304" pitchFamily="18" charset="-34"/>
                                    <a:cs typeface="TH Sarabun New" panose="020B0500040200020003" pitchFamily="34" charset="-34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TH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TH" sz="11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⌊"/>
                                            <m:endChr m:val="⌉"/>
                                            <m:ctrlPr>
                                              <a:rPr lang="en-TH" sz="11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TH" sz="11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1100" dirty="0" smtClean="0">
                                                    <a:solidFill>
                                                      <a:srgbClr val="0095F8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112 </m:t>
                                                </m:r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1100" kern="1200" noProof="0" smtClean="0">
                                                    <a:solidFill>
                                                      <a:srgbClr val="E96E58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80</m:t>
                                                </m:r>
                                                <m:r>
                                                  <m:rPr>
                                                    <m:nor/>
                                                  </m:rPr>
                                                  <a:rPr lang="en-US" sz="1100" kern="1200" noProof="0" dirty="0" smtClean="0">
                                                    <a:solidFill>
                                                      <a:srgbClr val="E96E58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H SarabunPSK" panose="020B0500040200020003" pitchFamily="34" charset="-34"/>
                                                  </a:rPr>
                                                  <m:t> 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1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30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lang="en-US" sz="1100" b="0" i="1">
                                            <a:latin typeface="Cambria Math" panose="02040503050406030204" pitchFamily="18" charset="0"/>
                                            <a:ea typeface="Angsana New" panose="02020603050405020304" pitchFamily="18" charset="-34"/>
                                            <a:cs typeface="TH Sarabun New" panose="020B0500040200020003" pitchFamily="34" charset="-34"/>
                                          </a:rPr>
                                          <m:t>, 1</m:t>
                                        </m:r>
                                      </m:e>
                                    </m:d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=1</m:t>
                                    </m:r>
                                    <m:r>
                                      <a:rPr lang="en-US" sz="1100" b="0" i="1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b="0">
                            <a:latin typeface="TH SarabunPSK" panose="020B0500040200020003" pitchFamily="34" charset="-34"/>
                            <a:cs typeface="TH Sarabun New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0760655"/>
                      </a:ext>
                    </a:extLst>
                  </a:tr>
                  <a:tr h="32445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𝐸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27033"/>
                      </a:ext>
                    </a:extLst>
                  </a:tr>
                  <a:tr h="301607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𝐸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7713298"/>
                      </a:ext>
                    </a:extLst>
                  </a:tr>
                  <a:tr h="3016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k = 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𝐸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68235"/>
                      </a:ext>
                    </a:extLst>
                  </a:tr>
                  <a:tr h="3016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k = n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𝐸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,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Angsana New" panose="02020603050405020304" pitchFamily="18" charset="-34"/>
                                        <a:cs typeface="TH Sarabun New" panose="020B0500040200020003" pitchFamily="34" charset="-34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506103"/>
                      </a:ext>
                    </a:extLst>
                  </a:tr>
                  <a:tr h="301607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𝑃𝐶𝐸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1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0.206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0.846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0.869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0.677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0.980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0.983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0.963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0.197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1919425"/>
                      </a:ext>
                    </a:extLst>
                  </a:tr>
                  <a:tr h="256366">
                    <a:tc gridSpan="10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𝑃𝐶𝐸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𝑡𝑜𝑡𝑎𝑙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=0.715</m:t>
                                </m:r>
                              </m:oMath>
                            </m:oMathPara>
                          </a14:m>
                          <a:endParaRPr lang="en-US" sz="11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𝑃𝐶𝐸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𝑡𝑜𝑡𝑎𝑙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= </m:t>
                                </m:r>
                              </m:oMath>
                            </m:oMathPara>
                          </a14:m>
                          <a:endParaRPr lang="en-US" sz="11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493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1283ECC-5F54-CE76-7CFE-1FE8291438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58011" y="1384107"/>
              <a:ext cx="5458201" cy="4777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25779">
                      <a:extLst>
                        <a:ext uri="{9D8B030D-6E8A-4147-A177-3AD203B41FA5}">
                          <a16:colId xmlns:a16="http://schemas.microsoft.com/office/drawing/2014/main" val="78387810"/>
                        </a:ext>
                      </a:extLst>
                    </a:gridCol>
                    <a:gridCol w="675005">
                      <a:extLst>
                        <a:ext uri="{9D8B030D-6E8A-4147-A177-3AD203B41FA5}">
                          <a16:colId xmlns:a16="http://schemas.microsoft.com/office/drawing/2014/main" val="2711848132"/>
                        </a:ext>
                      </a:extLst>
                    </a:gridCol>
                    <a:gridCol w="536892">
                      <a:extLst>
                        <a:ext uri="{9D8B030D-6E8A-4147-A177-3AD203B41FA5}">
                          <a16:colId xmlns:a16="http://schemas.microsoft.com/office/drawing/2014/main" val="546617608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2137112344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2018904990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1488453363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1364541773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3157051648"/>
                        </a:ext>
                      </a:extLst>
                    </a:gridCol>
                    <a:gridCol w="509905">
                      <a:extLst>
                        <a:ext uri="{9D8B030D-6E8A-4147-A177-3AD203B41FA5}">
                          <a16:colId xmlns:a16="http://schemas.microsoft.com/office/drawing/2014/main" val="3511849214"/>
                        </a:ext>
                      </a:extLst>
                    </a:gridCol>
                    <a:gridCol w="561095">
                      <a:extLst>
                        <a:ext uri="{9D8B030D-6E8A-4147-A177-3AD203B41FA5}">
                          <a16:colId xmlns:a16="http://schemas.microsoft.com/office/drawing/2014/main" val="605631016"/>
                        </a:ext>
                      </a:extLst>
                    </a:gridCol>
                  </a:tblGrid>
                  <a:tr h="3244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th-TH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วีดีทัศน์</a:t>
                          </a:r>
                          <a:endParaRPr lang="en-US" sz="14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ผลลัพธ์</a:t>
                          </a:r>
                          <a:endParaRPr lang="en-US" sz="1400" b="1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gridSpan="8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525" t="-1887" r="-293" b="-138301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6311158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2000">
                            <a:latin typeface="TH SarabunPS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A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TU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MFT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2988564"/>
                      </a:ext>
                    </a:extLst>
                  </a:tr>
                  <a:tr h="731520">
                    <a:tc rowSpan="5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k = 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4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ลำดับเฟรมจริง</a:t>
                          </a: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 kern="1200" noProof="0">
                              <a:solidFill>
                                <a:srgbClr val="E96E5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 kern="1200" noProof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93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 kern="1200" noProof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97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 kern="1200" noProof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104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109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solidFill>
                                <a:srgbClr val="0095F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112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114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129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4492707"/>
                      </a:ext>
                    </a:extLst>
                  </a:tr>
                  <a:tr h="944880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600">
                            <a:latin typeface="TH SarabunPSK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th-TH" sz="140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ลำดับเฟรมที่ทำนายได้</a:t>
                          </a: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81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92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97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104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109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112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114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143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946469"/>
                      </a:ext>
                    </a:extLst>
                  </a:tr>
                  <a:tr h="468122">
                    <a:tc vMerge="1"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/>
                    </a:tc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115" t="-537662" r="-252" b="-38441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0760655"/>
                      </a:ext>
                    </a:extLst>
                  </a:tr>
                  <a:tr h="32445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694" t="-926415" r="-616216" b="-45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27033"/>
                      </a:ext>
                    </a:extLst>
                  </a:tr>
                  <a:tr h="301607">
                    <a:tc v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694" t="-1088000" r="-616216" b="-38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0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7713298"/>
                      </a:ext>
                    </a:extLst>
                  </a:tr>
                  <a:tr h="3016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k = 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694" t="-1212245" r="-616216" b="-293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368235"/>
                      </a:ext>
                    </a:extLst>
                  </a:tr>
                  <a:tr h="3016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k = n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694" t="-1286000" r="-616216" b="-1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PSK" panose="020B0500040200020003" pitchFamily="34" charset="-34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506103"/>
                      </a:ext>
                    </a:extLst>
                  </a:tr>
                  <a:tr h="301607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7" t="-1414286" r="-319626" b="-9183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1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0.206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0.846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0.869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0.677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0.980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0.983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0.963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0.197</a:t>
                          </a: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1919425"/>
                      </a:ext>
                    </a:extLst>
                  </a:tr>
                  <a:tr h="259080">
                    <a:tc gridSpan="10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2" t="-1725581" r="-223" b="-46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𝑃𝐶𝐸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𝑡𝑜𝑡𝑎𝑙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= </m:t>
                                </m:r>
                              </m:oMath>
                            </m:oMathPara>
                          </a14:m>
                          <a:endParaRPr lang="en-US" sz="11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endParaRPr lang="en-US" sz="140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anchor="ctr">
                        <a:solidFill>
                          <a:srgbClr val="D1C1E9">
                            <a:alpha val="52157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54930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Google Shape;199;p31">
            <a:extLst>
              <a:ext uri="{FF2B5EF4-FFF2-40B4-BE49-F238E27FC236}">
                <a16:creationId xmlns:a16="http://schemas.microsoft.com/office/drawing/2014/main" id="{DD2D3AAA-D858-8E50-AF65-FD305C16F086}"/>
              </a:ext>
            </a:extLst>
          </p:cNvPr>
          <p:cNvSpPr txBox="1"/>
          <p:nvPr/>
        </p:nvSpPr>
        <p:spPr>
          <a:xfrm>
            <a:off x="0" y="6520690"/>
            <a:ext cx="9108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7C013-4E41-7AC0-1719-AF6A3D39A66C}"/>
              </a:ext>
            </a:extLst>
          </p:cNvPr>
          <p:cNvSpPr txBox="1"/>
          <p:nvPr/>
        </p:nvSpPr>
        <p:spPr>
          <a:xfrm>
            <a:off x="350209" y="152379"/>
            <a:ext cx="5815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2.1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การประเมินประสิทธิภาพ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623C3A-BB93-207D-9554-64FB5071D8ED}"/>
                  </a:ext>
                </a:extLst>
              </p:cNvPr>
              <p:cNvSpPr txBox="1"/>
              <p:nvPr/>
            </p:nvSpPr>
            <p:spPr>
              <a:xfrm>
                <a:off x="274905" y="1712784"/>
                <a:ext cx="2791024" cy="3268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Angsana New" panose="02020603050405020304" pitchFamily="18" charset="-34"/>
                              <a:cs typeface="TH Sarabun New" panose="020B0500040200020003" pitchFamily="34" charset="-34"/>
                            </a:rPr>
                            <m:t>𝐸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Angsana New" panose="02020603050405020304" pitchFamily="18" charset="-34"/>
                              <a:cs typeface="TH Sarabun New" panose="020B0500040200020003" pitchFamily="34" charset="-34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Angsana New" panose="02020603050405020304" pitchFamily="18" charset="-34"/>
                          <a:cs typeface="TH Sarabun New" panose="020B0500040200020003" pitchFamily="34" charset="-34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TH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th-TH" sz="1400">
                                  <a:latin typeface="TH SarabunPSK" panose="020B0500040200020003" pitchFamily="34" charset="-34"/>
                                  <a:cs typeface="TH SarabunPSK" panose="020B0500040200020003" pitchFamily="34" charset="-34"/>
                                </a:rPr>
                                <m:t>ค่าจริง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Angsana New" panose="02020603050405020304" pitchFamily="18" charset="-34"/>
                                  <a:cs typeface="TH Sarabun New" panose="020B0500040200020003" pitchFamily="34" charset="-34"/>
                                </a:rPr>
                                <m:t>𝐸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Angsana New" panose="02020603050405020304" pitchFamily="18" charset="-34"/>
                                  <a:cs typeface="TH Sarabun New" panose="020B0500040200020003" pitchFamily="34" charset="-34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th-TH" sz="1400">
                                  <a:latin typeface="TH SarabunPSK" panose="020B0500040200020003" pitchFamily="34" charset="-34"/>
                                  <a:cs typeface="TH SarabunPSK" panose="020B0500040200020003" pitchFamily="34" charset="-34"/>
                                </a:rPr>
                                <m:t>ค่</m:t>
                              </m:r>
                              <m:r>
                                <a:rPr lang="th-TH" sz="1400" b="0" i="1" smtClean="0">
                                  <a:latin typeface="Cambria Math" panose="02040503050406030204" pitchFamily="18" charset="0"/>
                                  <a:cs typeface="TH SarabunPSK" panose="020B0500040200020003" pitchFamily="34" charset="-34"/>
                                </a:rPr>
                                <m:t>าทำนาย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Angsana New" panose="02020603050405020304" pitchFamily="18" charset="-34"/>
                                  <a:cs typeface="TH Sarabun New" panose="020B0500040200020003" pitchFamily="34" charset="-34"/>
                                </a:rPr>
                                <m:t>𝐸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Angsana New" panose="02020603050405020304" pitchFamily="18" charset="-34"/>
                                  <a:cs typeface="TH Sarabun New" panose="020B0500040200020003" pitchFamily="34" charset="-34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TH" sz="1400" b="0"/>
              </a:p>
              <a:p>
                <a:endParaRPr lang="en-TH" sz="14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Angsana New" panose="02020603050405020304" pitchFamily="18" charset="-34"/>
                              <a:cs typeface="TH Sarabun New" panose="020B0500040200020003" pitchFamily="34" charset="-34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Angsana New" panose="02020603050405020304" pitchFamily="18" charset="-34"/>
                          <a:cs typeface="TH Sarabun New" panose="020B0500040200020003" pitchFamily="34" charset="-34"/>
                        </a:rPr>
                        <m:t>=</m:t>
                      </m:r>
                      <m:func>
                        <m:funcPr>
                          <m:ctrlPr>
                            <a:rPr lang="en-TH" sz="14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TH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⌉"/>
                                  <m:ctrlPr>
                                    <a:rPr lang="en-TH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TH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cs typeface="TH Sarabun New" panose="020B0500040200020003" pitchFamily="34" charset="-34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th-TH" sz="1400">
                                              <a:latin typeface="TH SarabunPSK" panose="020B0500040200020003" pitchFamily="34" charset="-34"/>
                                              <a:cs typeface="TH SarabunPSK" panose="020B0500040200020003" pitchFamily="34" charset="-34"/>
                                            </a:rPr>
                                            <m:t>ค่าจริง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TH SarabunPSK" panose="020B0500040200020003" pitchFamily="34" charset="-34"/>
                                            </a:rPr>
                                            <m:t>𝐼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Angsana New" panose="02020603050405020304" pitchFamily="18" charset="-34"/>
                                              <a:cs typeface="TH Sarabun New" panose="020B0500040200020003" pitchFamily="34" charset="-34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cs typeface="TH Sarabun New" panose="020B0500040200020003" pitchFamily="34" charset="-34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cs typeface="TH Sarabun New" panose="020B0500040200020003" pitchFamily="34" charset="-34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th-TH" sz="1400">
                                              <a:latin typeface="TH SarabunPSK" panose="020B0500040200020003" pitchFamily="34" charset="-34"/>
                                              <a:cs typeface="TH SarabunPSK" panose="020B0500040200020003" pitchFamily="34" charset="-34"/>
                                            </a:rPr>
                                            <m:t>ค่าจริง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TH SarabunPSK" panose="020B0500040200020003" pitchFamily="34" charset="-34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Angsana New" panose="02020603050405020304" pitchFamily="18" charset="-34"/>
                                              <a:cs typeface="TH Sarabun New" panose="020B0500040200020003" pitchFamily="34" charset="-34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cs typeface="TH Sarabun New" panose="020B0500040200020003" pitchFamily="34" charset="-34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>
                                          <a:latin typeface="Cambria Math" panose="02040503050406030204" pitchFamily="18" charset="0"/>
                                          <a:ea typeface="Angsana New" panose="02020603050405020304" pitchFamily="18" charset="-34"/>
                                          <a:cs typeface="TH Sarabun New" panose="020B0500040200020003" pitchFamily="34" charset="-34"/>
                                        </a:rPr>
                                        <m:t>f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ea typeface="Angsana New" panose="02020603050405020304" pitchFamily="18" charset="-34"/>
                                          <a:cs typeface="TH Sarabun New" panose="020B0500040200020003" pitchFamily="34" charset="-34"/>
                                        </a:rPr>
                                        <m:t>rame</m:t>
                                      </m:r>
                                      <m: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ea typeface="Angsana New" panose="02020603050405020304" pitchFamily="18" charset="-34"/>
                                          <a:cs typeface="TH Sarabun New" panose="020B0500040200020003" pitchFamily="34" charset="-34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ea typeface="Angsana New" panose="02020603050405020304" pitchFamily="18" charset="-34"/>
                                          <a:cs typeface="TH Sarabun New" panose="020B0500040200020003" pitchFamily="34" charset="-34"/>
                                        </a:rPr>
                                        <m:t>rate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400" b="0" i="1">
                                  <a:latin typeface="Cambria Math" panose="02040503050406030204" pitchFamily="18" charset="0"/>
                                  <a:ea typeface="Angsana New" panose="02020603050405020304" pitchFamily="18" charset="-34"/>
                                  <a:cs typeface="TH Sarabun New" panose="020B0500040200020003" pitchFamily="34" charset="-34"/>
                                </a:rPr>
                                <m:t>, 1</m:t>
                              </m:r>
                            </m:e>
                          </m:d>
                          <m:r>
                            <a:rPr lang="en-US" sz="1400" b="0" i="1">
                              <a:latin typeface="Cambria Math" panose="02040503050406030204" pitchFamily="18" charset="0"/>
                              <a:ea typeface="Angsana New" panose="02020603050405020304" pitchFamily="18" charset="-34"/>
                              <a:cs typeface="TH Sarabun New" panose="020B0500040200020003" pitchFamily="34" charset="-34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400" b="0">
                  <a:ea typeface="Angsana New" panose="02020603050405020304" pitchFamily="18" charset="-34"/>
                  <a:cs typeface="TH Sarabun New" panose="020B0500040200020003" pitchFamily="34" charset="-34"/>
                </a:endParaRPr>
              </a:p>
              <a:p>
                <a:endParaRPr lang="en-TH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𝒫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Angsana New" panose="02020603050405020304" pitchFamily="18" charset="-34"/>
                              <a:cs typeface="TH Sarabun New" panose="020B0500040200020003" pitchFamily="34" charset="-34"/>
                            </a:rPr>
                            <m:t>𝐸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Angsana New" panose="02020603050405020304" pitchFamily="18" charset="-34"/>
                              <a:cs typeface="TH Sarabun New" panose="020B0500040200020003" pitchFamily="34" charset="-34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0 </m:t>
                              </m:r>
                              <m:r>
                                <a:rPr lang="th-TH" sz="14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เมื่อ</m:t>
                              </m:r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H Sarabun New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H Sarabun New" panose="020B0500040200020003" pitchFamily="34" charset="-34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Angsana New" panose="02020603050405020304" pitchFamily="18" charset="-34"/>
                                      <a:cs typeface="TH Sarabun New" panose="020B0500040200020003" pitchFamily="34" charset="-34"/>
                                    </a:rPr>
                                    <m:t>𝐸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Angsana New" panose="02020603050405020304" pitchFamily="18" charset="-34"/>
                                      <a:cs typeface="TH Sarabun New" panose="020B0500040200020003" pitchFamily="34" charset="-34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H Sarabun New" panose="020B0500040200020003" pitchFamily="34" charset="-34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H Sarabun New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Angsana New" panose="02020603050405020304" pitchFamily="18" charset="-34"/>
                                      <a:cs typeface="TH Sarabun New" panose="020B0500040200020003" pitchFamily="34" charset="-34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H Sarabun New" panose="020B0500040200020003" pitchFamily="34" charset="-34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1 </m:t>
                              </m:r>
                              <m:r>
                                <a:rPr lang="th-TH" sz="1400" b="0" i="1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เมื่อ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H Sarabun New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H Sarabun New" panose="020B0500040200020003" pitchFamily="34" charset="-34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Angsana New" panose="02020603050405020304" pitchFamily="18" charset="-34"/>
                                      <a:cs typeface="TH Sarabun New" panose="020B0500040200020003" pitchFamily="34" charset="-34"/>
                                    </a:rPr>
                                    <m:t>𝐸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Angsana New" panose="02020603050405020304" pitchFamily="18" charset="-34"/>
                                      <a:cs typeface="TH Sarabun New" panose="020B0500040200020003" pitchFamily="34" charset="-34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H Sarabun New" panose="020B0500040200020003" pitchFamily="34" charset="-34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H Sarabun New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Angsana New" panose="02020603050405020304" pitchFamily="18" charset="-34"/>
                                      <a:cs typeface="TH Sarabun New" panose="020B0500040200020003" pitchFamily="34" charset="-34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H Sarabun New" panose="020B0500040200020003" pitchFamily="34" charset="-34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TH" sz="1400" b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endParaRPr lang="en-TH" sz="140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𝑃𝐶𝐸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𝐸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Angsana New" panose="02020603050405020304" pitchFamily="18" charset="-34"/>
                                  <a:cs typeface="TH Sarabun New" panose="020B0500040200020003" pitchFamily="34" charset="-34"/>
                                </a:rPr>
                                <m:t>𝐸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Angsana New" panose="02020603050405020304" pitchFamily="18" charset="-34"/>
                                  <a:cs typeface="TH Sarabun New" panose="020B0500040200020003" pitchFamily="34" charset="-34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TH" sz="1400" b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endParaRPr lang="en-TH" sz="140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𝑃𝐶𝐸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𝑡𝑜𝑡𝑎𝑙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∀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𝑃𝐶𝐸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  <m:t>𝐸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TH" sz="1400" b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623C3A-BB93-207D-9554-64FB5071D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05" y="1712784"/>
                <a:ext cx="2791024" cy="3268139"/>
              </a:xfrm>
              <a:prstGeom prst="rect">
                <a:avLst/>
              </a:prstGeom>
              <a:blipFill>
                <a:blip r:embed="rId3"/>
                <a:stretch>
                  <a:fillRect r="-13974" b="-39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9DF7408-F96F-5164-D0C8-70659CAA8F90}"/>
              </a:ext>
            </a:extLst>
          </p:cNvPr>
          <p:cNvSpPr txBox="1"/>
          <p:nvPr/>
        </p:nvSpPr>
        <p:spPr>
          <a:xfrm>
            <a:off x="350209" y="800093"/>
            <a:ext cx="7621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การคำนวณร้อยละความถูกต้องของเหตุการณ์ </a:t>
            </a:r>
            <a:r>
              <a:rPr lang="en-US" sz="2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(Percentage of Correct Events: PCE)</a:t>
            </a:r>
            <a:r>
              <a:rPr lang="th-TH" sz="2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477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BFDAE-F04A-FBA3-4828-96E8658D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6</a:t>
            </a:fld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772BA-E0CE-6A99-D538-99B99A67A760}"/>
              </a:ext>
            </a:extLst>
          </p:cNvPr>
          <p:cNvSpPr txBox="1"/>
          <p:nvPr/>
        </p:nvSpPr>
        <p:spPr>
          <a:xfrm>
            <a:off x="192858" y="90977"/>
            <a:ext cx="208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solidFill>
                  <a:srgbClr val="C00000"/>
                </a:solidFill>
                <a:latin typeface="TH SarabunPSK" panose="020B0500040200020003" pitchFamily="34" charset="-34"/>
                <a:ea typeface="Sarabun ExtraBold"/>
                <a:cs typeface="TH SarabunPSK" panose="020B0500040200020003" pitchFamily="34" charset="-34"/>
                <a:sym typeface="Sarabun ExtraBold"/>
              </a:rPr>
              <a:t>ภาพรวมของโครงงาน</a:t>
            </a:r>
            <a:endParaRPr lang="en-TH" sz="2400">
              <a:solidFill>
                <a:srgbClr val="C000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8E1573-5618-1FC9-9D26-600669835330}"/>
              </a:ext>
            </a:extLst>
          </p:cNvPr>
          <p:cNvSpPr/>
          <p:nvPr/>
        </p:nvSpPr>
        <p:spPr>
          <a:xfrm>
            <a:off x="2332227" y="59606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E9E9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GolfDB Dataset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41C5C0-1490-F805-7DCF-0549F0E44736}"/>
              </a:ext>
            </a:extLst>
          </p:cNvPr>
          <p:cNvSpPr/>
          <p:nvPr/>
        </p:nvSpPr>
        <p:spPr>
          <a:xfrm>
            <a:off x="2332224" y="2028158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9CA8F7-8E76-E036-A48C-A6C47D85CD33}"/>
              </a:ext>
            </a:extLst>
          </p:cNvPr>
          <p:cNvSpPr/>
          <p:nvPr/>
        </p:nvSpPr>
        <p:spPr>
          <a:xfrm>
            <a:off x="2332224" y="3300833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967761A-1B9C-5188-DBDE-D994DA0463A0}"/>
              </a:ext>
            </a:extLst>
          </p:cNvPr>
          <p:cNvSpPr/>
          <p:nvPr/>
        </p:nvSpPr>
        <p:spPr>
          <a:xfrm>
            <a:off x="2347353" y="458553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6FDAF4">
              <a:alpha val="2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Template Matching Algorithm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03A550-567E-1461-E7F7-BE87E3525BCF}"/>
              </a:ext>
            </a:extLst>
          </p:cNvPr>
          <p:cNvSpPr/>
          <p:nvPr/>
        </p:nvSpPr>
        <p:spPr>
          <a:xfrm>
            <a:off x="4709665" y="2028157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689E4-E7AB-BAB5-8D3C-CFB23BAA327C}"/>
              </a:ext>
            </a:extLst>
          </p:cNvPr>
          <p:cNvSpPr/>
          <p:nvPr/>
        </p:nvSpPr>
        <p:spPr>
          <a:xfrm>
            <a:off x="4709665" y="3304156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DC4291-E128-9AE1-3EF5-D7AF0310C55B}"/>
              </a:ext>
            </a:extLst>
          </p:cNvPr>
          <p:cNvSpPr/>
          <p:nvPr/>
        </p:nvSpPr>
        <p:spPr>
          <a:xfrm>
            <a:off x="2833799" y="1392679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E7099AB-57EE-0992-1FBD-6291EA7DC502}"/>
              </a:ext>
            </a:extLst>
          </p:cNvPr>
          <p:cNvSpPr/>
          <p:nvPr/>
        </p:nvSpPr>
        <p:spPr>
          <a:xfrm>
            <a:off x="5211241" y="1389701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8F852-84F0-E7DD-CD04-72B87E2D6954}"/>
              </a:ext>
            </a:extLst>
          </p:cNvPr>
          <p:cNvCxnSpPr>
            <a:stCxn id="10" idx="2"/>
          </p:cNvCxnSpPr>
          <p:nvPr/>
        </p:nvCxnSpPr>
        <p:spPr>
          <a:xfrm flipH="1">
            <a:off x="3375715" y="3881746"/>
            <a:ext cx="1" cy="70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C62158-CA91-A9BD-8C49-FE96FD0616F0}"/>
              </a:ext>
            </a:extLst>
          </p:cNvPr>
          <p:cNvCxnSpPr>
            <a:stCxn id="18" idx="2"/>
          </p:cNvCxnSpPr>
          <p:nvPr/>
        </p:nvCxnSpPr>
        <p:spPr>
          <a:xfrm>
            <a:off x="5753157" y="3885069"/>
            <a:ext cx="0" cy="700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0FE123-053A-0670-4EFB-36E68734EA0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375716" y="2609071"/>
            <a:ext cx="0" cy="691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518C6D-E68E-2AEA-9E0F-76EEC64742E9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753157" y="2609070"/>
            <a:ext cx="0" cy="695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398363-1A03-2F0E-A0D2-E4D8C401B051}"/>
              </a:ext>
            </a:extLst>
          </p:cNvPr>
          <p:cNvCxnSpPr>
            <a:stCxn id="41" idx="2"/>
            <a:endCxn id="9" idx="0"/>
          </p:cNvCxnSpPr>
          <p:nvPr/>
        </p:nvCxnSpPr>
        <p:spPr>
          <a:xfrm>
            <a:off x="3375716" y="1812456"/>
            <a:ext cx="0" cy="215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65A3ED-5811-52F7-4450-D95B37107702}"/>
              </a:ext>
            </a:extLst>
          </p:cNvPr>
          <p:cNvCxnSpPr>
            <a:stCxn id="42" idx="2"/>
            <a:endCxn id="17" idx="0"/>
          </p:cNvCxnSpPr>
          <p:nvPr/>
        </p:nvCxnSpPr>
        <p:spPr>
          <a:xfrm flipH="1">
            <a:off x="5753157" y="1809478"/>
            <a:ext cx="1" cy="218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2202B1-D9DF-4199-16A7-E25E89967147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3375715" y="1171022"/>
            <a:ext cx="1" cy="221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29263E-DA71-DC53-0540-B3B1A76FB7B0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5753157" y="1171022"/>
            <a:ext cx="1" cy="218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F0BC45-3027-F797-75B4-85D406681055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flipH="1">
            <a:off x="4419208" y="2318614"/>
            <a:ext cx="290457" cy="1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E05B23-281F-79B9-4E52-AC608695A56D}"/>
              </a:ext>
            </a:extLst>
          </p:cNvPr>
          <p:cNvSpPr/>
          <p:nvPr/>
        </p:nvSpPr>
        <p:spPr>
          <a:xfrm>
            <a:off x="2798283" y="5471887"/>
            <a:ext cx="3496791" cy="790049"/>
          </a:xfrm>
          <a:prstGeom prst="roundRect">
            <a:avLst>
              <a:gd name="adj" fmla="val 0"/>
            </a:avLst>
          </a:prstGeom>
          <a:solidFill>
            <a:srgbClr val="C00000">
              <a:alpha val="2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Cosine Similarity Score Comparison [%]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2993DE-8FE6-FE73-E885-F70F9D44ACA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546679" y="5174135"/>
            <a:ext cx="0" cy="29775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E489EA-3F25-1517-CDBC-37187A58E408}"/>
              </a:ext>
            </a:extLst>
          </p:cNvPr>
          <p:cNvSpPr/>
          <p:nvPr/>
        </p:nvSpPr>
        <p:spPr>
          <a:xfrm>
            <a:off x="591387" y="2001603"/>
            <a:ext cx="1289925" cy="580913"/>
          </a:xfrm>
          <a:prstGeom prst="roundRect">
            <a:avLst>
              <a:gd name="adj" fmla="val 0"/>
            </a:avLst>
          </a:prstGeom>
          <a:solidFill>
            <a:srgbClr val="F9F1EE"/>
          </a:solidFill>
          <a:ln>
            <a:solidFill>
              <a:srgbClr val="945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SwingNet Retraining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2A4DC4-9BA2-1141-94AF-A6BF0D329069}"/>
              </a:ext>
            </a:extLst>
          </p:cNvPr>
          <p:cNvCxnSpPr>
            <a:cxnSpLocks/>
          </p:cNvCxnSpPr>
          <p:nvPr/>
        </p:nvCxnSpPr>
        <p:spPr>
          <a:xfrm flipH="1">
            <a:off x="1890153" y="2311172"/>
            <a:ext cx="442071" cy="0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playing baseball&#10;&#10;Description automatically generated with medium confidence">
            <a:extLst>
              <a:ext uri="{FF2B5EF4-FFF2-40B4-BE49-F238E27FC236}">
                <a16:creationId xmlns:a16="http://schemas.microsoft.com/office/drawing/2014/main" id="{DDF30C31-521A-29D9-3CF9-F8789BC82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52" b="16832"/>
          <a:stretch/>
        </p:blipFill>
        <p:spPr>
          <a:xfrm>
            <a:off x="356988" y="878058"/>
            <a:ext cx="1621321" cy="1023286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8" name="Picture 7" descr="A person playing golf&#10;&#10;Description automatically generated with low confidence">
            <a:extLst>
              <a:ext uri="{FF2B5EF4-FFF2-40B4-BE49-F238E27FC236}">
                <a16:creationId xmlns:a16="http://schemas.microsoft.com/office/drawing/2014/main" id="{F4E279A5-9234-0D6D-74B6-A35704243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29" b="19256"/>
          <a:stretch/>
        </p:blipFill>
        <p:spPr>
          <a:xfrm>
            <a:off x="7107256" y="878058"/>
            <a:ext cx="1567277" cy="1023286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4E13D1-3C1C-DB76-1321-A9543B670CC9}"/>
              </a:ext>
            </a:extLst>
          </p:cNvPr>
          <p:cNvCxnSpPr>
            <a:cxnSpLocks/>
          </p:cNvCxnSpPr>
          <p:nvPr/>
        </p:nvCxnSpPr>
        <p:spPr>
          <a:xfrm flipH="1">
            <a:off x="1978309" y="1598887"/>
            <a:ext cx="85549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35FB44-F69F-B223-B9FA-87A6D83F0784}"/>
              </a:ext>
            </a:extLst>
          </p:cNvPr>
          <p:cNvCxnSpPr>
            <a:cxnSpLocks/>
          </p:cNvCxnSpPr>
          <p:nvPr/>
        </p:nvCxnSpPr>
        <p:spPr>
          <a:xfrm flipV="1">
            <a:off x="6295074" y="1605280"/>
            <a:ext cx="792032" cy="270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0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F91BFB-F973-6EE3-8D44-A20AB85E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8" y="1487729"/>
            <a:ext cx="5232930" cy="342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A5D96-5D06-AB2C-23F8-37DB67D70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05" y="1324758"/>
            <a:ext cx="1299611" cy="1299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F8C20-00CD-3D59-D31C-5119EE34F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226" y="2725553"/>
            <a:ext cx="1579947" cy="1579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C4EDF5-CB6C-B5EE-4CC0-F30C30727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05" y="4406685"/>
            <a:ext cx="1296002" cy="12960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81F1D8-006D-E4D1-7FC3-B43CECF9479C}"/>
              </a:ext>
            </a:extLst>
          </p:cNvPr>
          <p:cNvSpPr/>
          <p:nvPr/>
        </p:nvSpPr>
        <p:spPr>
          <a:xfrm>
            <a:off x="3716959" y="3517569"/>
            <a:ext cx="621653" cy="444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FAEB4E-58BC-5942-442C-B22D3AE9362B}"/>
              </a:ext>
            </a:extLst>
          </p:cNvPr>
          <p:cNvCxnSpPr>
            <a:cxnSpLocks/>
          </p:cNvCxnSpPr>
          <p:nvPr/>
        </p:nvCxnSpPr>
        <p:spPr>
          <a:xfrm>
            <a:off x="4338611" y="3739768"/>
            <a:ext cx="134320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2856C3-D11B-A6B1-37DD-45105E67682B}"/>
              </a:ext>
            </a:extLst>
          </p:cNvPr>
          <p:cNvSpPr txBox="1"/>
          <p:nvPr/>
        </p:nvSpPr>
        <p:spPr>
          <a:xfrm>
            <a:off x="5899810" y="801899"/>
            <a:ext cx="154320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b="1">
                <a:latin typeface="TH Sarabun New" panose="020B0500040200020003" pitchFamily="34" charset="-34"/>
                <a:cs typeface="TH Sarabun New"/>
              </a:rPr>
              <a:t>พิจารณาท่า </a:t>
            </a:r>
            <a:r>
              <a:rPr lang="en-US" b="1">
                <a:latin typeface="TH Sarabun New" panose="020B0500040200020003" pitchFamily="34" charset="-34"/>
                <a:cs typeface="TH Sarabun New"/>
              </a:rPr>
              <a:t>Impact</a:t>
            </a:r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6EC6B2F-D852-B32B-58D8-E6DABA9D8D30}"/>
              </a:ext>
            </a:extLst>
          </p:cNvPr>
          <p:cNvSpPr/>
          <p:nvPr/>
        </p:nvSpPr>
        <p:spPr>
          <a:xfrm>
            <a:off x="7636559" y="1333681"/>
            <a:ext cx="304513" cy="437792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B2983-FB00-468F-5111-25C141862DEF}"/>
              </a:ext>
            </a:extLst>
          </p:cNvPr>
          <p:cNvSpPr txBox="1"/>
          <p:nvPr/>
        </p:nvSpPr>
        <p:spPr>
          <a:xfrm>
            <a:off x="8025721" y="3009574"/>
            <a:ext cx="1108645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H Sarabun New" panose="020B0500040200020003" pitchFamily="34" charset="-34"/>
                <a:cs typeface="TH Sarabun New"/>
              </a:rPr>
              <a:t>*</a:t>
            </a:r>
            <a:r>
              <a:rPr lang="th-TH" b="1">
                <a:solidFill>
                  <a:srgbClr val="FF0000"/>
                </a:solidFill>
                <a:latin typeface="TH Sarabun New" panose="020B0500040200020003" pitchFamily="34" charset="-34"/>
                <a:cs typeface="TH Sarabun New"/>
              </a:rPr>
              <a:t>จุดต่าง </a:t>
            </a:r>
            <a:r>
              <a:rPr lang="en-US">
                <a:latin typeface="TH Sarabun New" panose="020B0500040200020003" pitchFamily="34" charset="-34"/>
                <a:cs typeface="TH Sarabun New"/>
              </a:rPr>
              <a:t>: </a:t>
            </a:r>
            <a:r>
              <a:rPr lang="th-TH">
                <a:latin typeface="TH Sarabun New" panose="020B0500040200020003" pitchFamily="34" charset="-34"/>
                <a:cs typeface="TH Sarabun New"/>
              </a:rPr>
              <a:t>มีเพียงวีดีโอที่ </a:t>
            </a:r>
            <a:r>
              <a:rPr lang="en-US">
                <a:latin typeface="TH Sarabun New" panose="020B0500040200020003" pitchFamily="34" charset="-34"/>
                <a:cs typeface="TH Sarabun New"/>
              </a:rPr>
              <a:t>2</a:t>
            </a:r>
            <a:r>
              <a:rPr lang="th-TH">
                <a:latin typeface="TH Sarabun New" panose="020B0500040200020003" pitchFamily="34" charset="-34"/>
                <a:cs typeface="TH Sarabun New"/>
              </a:rPr>
              <a:t> ที่ใช้หัวไม้แบบ </a:t>
            </a:r>
            <a:r>
              <a:rPr lang="en-US" b="1">
                <a:latin typeface="TH Sarabun New" panose="020B0500040200020003" pitchFamily="34" charset="-34"/>
                <a:cs typeface="TH Sarabun New"/>
              </a:rPr>
              <a:t>Fairway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B2F261-5731-1DC4-727D-B69D6595AE5F}"/>
              </a:ext>
            </a:extLst>
          </p:cNvPr>
          <p:cNvSpPr/>
          <p:nvPr/>
        </p:nvSpPr>
        <p:spPr>
          <a:xfrm>
            <a:off x="5670714" y="1359448"/>
            <a:ext cx="261199" cy="2692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992FDD-21B8-48D9-926A-9B0400E8194C}"/>
              </a:ext>
            </a:extLst>
          </p:cNvPr>
          <p:cNvSpPr/>
          <p:nvPr/>
        </p:nvSpPr>
        <p:spPr>
          <a:xfrm>
            <a:off x="5540114" y="2704223"/>
            <a:ext cx="261199" cy="2692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85634C-9D43-5380-1E37-710A42EAC2F5}"/>
              </a:ext>
            </a:extLst>
          </p:cNvPr>
          <p:cNvSpPr/>
          <p:nvPr/>
        </p:nvSpPr>
        <p:spPr>
          <a:xfrm>
            <a:off x="5644904" y="4406685"/>
            <a:ext cx="261199" cy="2692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974CA-45C4-1213-851C-73DDE298BEF6}"/>
              </a:ext>
            </a:extLst>
          </p:cNvPr>
          <p:cNvSpPr txBox="1"/>
          <p:nvPr/>
        </p:nvSpPr>
        <p:spPr>
          <a:xfrm>
            <a:off x="530639" y="5287987"/>
            <a:ext cx="405073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1600">
                <a:latin typeface="TH Sarabun New" panose="020B0500040200020003" pitchFamily="34" charset="-34"/>
                <a:cs typeface="TH Sarabun New"/>
              </a:rPr>
              <a:t>กราฟสี</a:t>
            </a:r>
            <a:r>
              <a:rPr lang="th-TH" sz="1600">
                <a:solidFill>
                  <a:srgbClr val="FF0000"/>
                </a:solidFill>
                <a:latin typeface="TH Sarabun New" panose="020B0500040200020003" pitchFamily="34" charset="-34"/>
                <a:cs typeface="TH Sarabun New"/>
              </a:rPr>
              <a:t>แดง</a:t>
            </a:r>
            <a:r>
              <a:rPr lang="th-TH" sz="1600">
                <a:latin typeface="TH Sarabun New" panose="020B0500040200020003" pitchFamily="34" charset="-34"/>
                <a:cs typeface="TH Sarabun New"/>
              </a:rPr>
              <a:t>แสดงผลค่าความเชื่อมั่นแต่ละค่าของวีดีโอที่ </a:t>
            </a:r>
            <a:r>
              <a:rPr lang="en-US" sz="1600">
                <a:latin typeface="TH Sarabun New" panose="020B0500040200020003" pitchFamily="34" charset="-34"/>
                <a:cs typeface="TH Sarabun New"/>
              </a:rPr>
              <a:t>1</a:t>
            </a:r>
          </a:p>
          <a:p>
            <a:r>
              <a:rPr lang="th-TH" sz="1600">
                <a:latin typeface="TH Sarabun New" panose="020B0500040200020003" pitchFamily="34" charset="-34"/>
                <a:cs typeface="TH Sarabun New"/>
              </a:rPr>
              <a:t>กราฟสี</a:t>
            </a:r>
            <a:r>
              <a:rPr lang="th-TH" sz="1600">
                <a:solidFill>
                  <a:schemeClr val="accent1">
                    <a:lumMod val="75000"/>
                  </a:schemeClr>
                </a:solidFill>
                <a:latin typeface="TH Sarabun New" panose="020B0500040200020003" pitchFamily="34" charset="-34"/>
                <a:cs typeface="TH Sarabun New"/>
              </a:rPr>
              <a:t>น้ำเงิน</a:t>
            </a:r>
            <a:r>
              <a:rPr lang="th-TH" sz="1600">
                <a:latin typeface="TH Sarabun New" panose="020B0500040200020003" pitchFamily="34" charset="-34"/>
                <a:cs typeface="TH Sarabun New"/>
              </a:rPr>
              <a:t>แสดงผลค่าความเชื่อมั่นแต่ละค่าของวีดีโอที่ </a:t>
            </a:r>
            <a:r>
              <a:rPr lang="en-US" sz="1600">
                <a:latin typeface="TH Sarabun New" panose="020B0500040200020003" pitchFamily="34" charset="-34"/>
                <a:cs typeface="TH Sarabun New"/>
              </a:rPr>
              <a:t>2</a:t>
            </a:r>
          </a:p>
          <a:p>
            <a:r>
              <a:rPr lang="th-TH" sz="1600">
                <a:latin typeface="TH Sarabun New" panose="020B0500040200020003" pitchFamily="34" charset="-34"/>
                <a:cs typeface="TH Sarabun New"/>
              </a:rPr>
              <a:t>กราฟสีดำแสดงผลค่าความเชื่อมั่นแต่ละค่าของวีดีโอที่ </a:t>
            </a:r>
            <a:r>
              <a:rPr lang="en-US" sz="1600">
                <a:latin typeface="TH Sarabun New" panose="020B0500040200020003" pitchFamily="34" charset="-34"/>
                <a:cs typeface="TH Sarabun New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DFE1A-94CE-6855-E187-5A6D2D7226E7}"/>
              </a:ext>
            </a:extLst>
          </p:cNvPr>
          <p:cNvSpPr txBox="1"/>
          <p:nvPr/>
        </p:nvSpPr>
        <p:spPr>
          <a:xfrm>
            <a:off x="529387" y="449994"/>
            <a:ext cx="549412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000" b="1">
                <a:latin typeface="TH Sarabun New" panose="020B0500040200020003" pitchFamily="34" charset="-34"/>
                <a:cs typeface="TH Sarabun New"/>
              </a:rPr>
              <a:t>กราฟแสดงเปรียบเทียบค่าความเชื่อมั่นใน</a:t>
            </a:r>
            <a:r>
              <a:rPr lang="th-TH" sz="2000" b="1" err="1">
                <a:latin typeface="TH Sarabun New" panose="020B0500040200020003" pitchFamily="34" charset="-34"/>
                <a:cs typeface="TH Sarabun New"/>
              </a:rPr>
              <a:t>การทำ</a:t>
            </a:r>
            <a:r>
              <a:rPr lang="th-TH" sz="2000" b="1">
                <a:latin typeface="TH Sarabun New" panose="020B0500040200020003" pitchFamily="34" charset="-34"/>
                <a:cs typeface="TH Sarabun New"/>
              </a:rPr>
              <a:t>นายทั้ง </a:t>
            </a:r>
            <a:r>
              <a:rPr lang="en-US" sz="2000" b="1">
                <a:latin typeface="TH Sarabun New" panose="020B0500040200020003" pitchFamily="34" charset="-34"/>
                <a:cs typeface="TH Sarabun New"/>
              </a:rPr>
              <a:t>8 </a:t>
            </a:r>
            <a:r>
              <a:rPr lang="th-TH" sz="2000" b="1">
                <a:latin typeface="TH Sarabun New" panose="020B0500040200020003" pitchFamily="34" charset="-34"/>
                <a:cs typeface="TH Sarabun New"/>
              </a:rPr>
              <a:t>ท่า </a:t>
            </a:r>
            <a:endParaRPr lang="th-TH" sz="20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000" b="1">
                <a:latin typeface="TH Sarabun New" panose="020B0500040200020003" pitchFamily="34" charset="-34"/>
                <a:cs typeface="TH Sarabun New"/>
              </a:rPr>
              <a:t>โดยเลือกวีดีโออย่างสุ่ม</a:t>
            </a:r>
            <a:r>
              <a:rPr lang="en-US" sz="2000" b="1">
                <a:latin typeface="TH Sarabun New" panose="020B0500040200020003" pitchFamily="34" charset="-34"/>
                <a:cs typeface="TH Sarabun New"/>
              </a:rPr>
              <a:t> 3 </a:t>
            </a:r>
            <a:r>
              <a:rPr lang="th-TH" sz="2000" b="1">
                <a:latin typeface="TH Sarabun New" panose="020B0500040200020003" pitchFamily="34" charset="-34"/>
                <a:cs typeface="TH Sarabun New"/>
              </a:rPr>
              <a:t>วีดีโอสวิงกอล์ฟ</a:t>
            </a:r>
            <a:endParaRPr lang="en-US" sz="2000" b="1">
              <a:latin typeface="TH Sarabun New" panose="020B0500040200020003" pitchFamily="34" charset="-34"/>
              <a:cs typeface="TH Sarabun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4FE53-AA21-21A3-650D-8B9D70B02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FD06-6B03-48AB-A607-240804EF6AC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98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B8D7A-A6D0-7479-EA9A-4E9BD08090BA}"/>
              </a:ext>
            </a:extLst>
          </p:cNvPr>
          <p:cNvSpPr txBox="1"/>
          <p:nvPr/>
        </p:nvSpPr>
        <p:spPr>
          <a:xfrm>
            <a:off x="733027" y="672018"/>
            <a:ext cx="7677946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400" b="1">
                <a:latin typeface="TH Sarabun New" panose="020B0500040200020003" pitchFamily="34" charset="-34"/>
                <a:cs typeface="TH Sarabun New"/>
              </a:rPr>
              <a:t>กราฟแสดงเปรียบเทียบค่าความเชื่อมั่นใน</a:t>
            </a:r>
            <a:r>
              <a:rPr lang="th-TH" sz="2400" b="1" err="1">
                <a:latin typeface="TH Sarabun New" panose="020B0500040200020003" pitchFamily="34" charset="-34"/>
                <a:cs typeface="TH Sarabun New"/>
              </a:rPr>
              <a:t>การทำ</a:t>
            </a:r>
            <a:r>
              <a:rPr lang="th-TH" sz="2400" b="1">
                <a:latin typeface="TH Sarabun New" panose="020B0500040200020003" pitchFamily="34" charset="-34"/>
                <a:cs typeface="TH Sarabun New"/>
              </a:rPr>
              <a:t>นายทั้ง </a:t>
            </a:r>
            <a:r>
              <a:rPr lang="en-US" sz="2400" b="1">
                <a:latin typeface="TH Sarabun New" panose="020B0500040200020003" pitchFamily="34" charset="-34"/>
                <a:cs typeface="TH Sarabun New"/>
              </a:rPr>
              <a:t>8 </a:t>
            </a:r>
            <a:r>
              <a:rPr lang="th-TH" sz="2400" b="1">
                <a:latin typeface="TH Sarabun New" panose="020B0500040200020003" pitchFamily="34" charset="-34"/>
                <a:cs typeface="TH Sarabun New"/>
              </a:rPr>
              <a:t>ท่า </a:t>
            </a:r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โดยเลือกวีดีโอสวิงกอล์ฟที่ผู้เล่นใช้หัวไม้แบบ </a:t>
            </a:r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Fairway </a:t>
            </a:r>
            <a:r>
              <a:rPr lang="th-TH" b="1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โดยผู้เล่นหญิง </a:t>
            </a:r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10 </a:t>
            </a:r>
            <a:r>
              <a:rPr lang="th-TH" b="1">
                <a:latin typeface="TH Sarabun New" panose="020B0500040200020003" pitchFamily="34" charset="-34"/>
                <a:cs typeface="TH Sarabun New" panose="020B0500040200020003" pitchFamily="34" charset="-34"/>
              </a:rPr>
              <a:t>วีดีโอและผู้เล่นชาย </a:t>
            </a:r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6 </a:t>
            </a:r>
            <a:r>
              <a:rPr lang="th-TH" b="1">
                <a:latin typeface="TH Sarabun New" panose="020B0500040200020003" pitchFamily="34" charset="-34"/>
                <a:cs typeface="TH Sarabun New" panose="020B0500040200020003" pitchFamily="34" charset="-34"/>
              </a:rPr>
              <a:t>วีดีโอ </a:t>
            </a:r>
            <a:endParaRPr lang="en-US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0FECE8-EC77-7F88-8D6D-54E64F4A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62360"/>
            <a:ext cx="6480720" cy="424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1705491-1D23-F4A9-4D2D-6B05A1FE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FD06-6B03-48AB-A607-240804EF6AC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67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72BB2E-87E9-6805-CD6F-D2C78B860C31}"/>
              </a:ext>
            </a:extLst>
          </p:cNvPr>
          <p:cNvSpPr txBox="1"/>
          <p:nvPr/>
        </p:nvSpPr>
        <p:spPr>
          <a:xfrm>
            <a:off x="588950" y="787862"/>
            <a:ext cx="796518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2000" b="1">
                <a:latin typeface="TH Sarabun New" panose="020B0500040200020003" pitchFamily="34" charset="-34"/>
                <a:cs typeface="TH Sarabun New"/>
              </a:rPr>
              <a:t>กราฟแสดงเปรียบเทียบค่า PCE ระหว่างแบบจำลองที่ใช้แบบจำลองโมไบล์เน็ตวีสองและสาม</a:t>
            </a:r>
            <a:endParaRPr lang="th-TH" sz="20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29B32A04-DBB8-AC51-3117-D5D10679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" y="1349261"/>
            <a:ext cx="7393576" cy="47995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CE891-EFE9-E1E2-2742-192F6DEE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FD06-6B03-48AB-A607-240804EF6AC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82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C2A5A-CE15-3618-5DB3-4F92F8E2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63</a:t>
            </a:fld>
            <a:endParaRPr lang="en-TH"/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9D512305-E1E7-241B-F34C-EEE7E213F187}"/>
              </a:ext>
            </a:extLst>
          </p:cNvPr>
          <p:cNvSpPr txBox="1">
            <a:spLocks/>
          </p:cNvSpPr>
          <p:nvPr/>
        </p:nvSpPr>
        <p:spPr>
          <a:xfrm>
            <a:off x="197464" y="267155"/>
            <a:ext cx="5548796" cy="68319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err="1">
                <a:latin typeface="TH SarabunPSK"/>
                <a:cs typeface="TH SarabunPSK"/>
              </a:rPr>
              <a:t>การพัฒนา</a:t>
            </a:r>
            <a:r>
              <a:rPr lang="en-US" sz="3600" b="1">
                <a:latin typeface="TH SarabunPSK"/>
                <a:cs typeface="TH SarabunPSK"/>
              </a:rPr>
              <a:t> MobileNetV2 </a:t>
            </a:r>
            <a:r>
              <a:rPr lang="en-US" sz="3600" b="1" err="1">
                <a:latin typeface="TH SarabunPSK"/>
                <a:cs typeface="TH SarabunPSK"/>
              </a:rPr>
              <a:t>เป็น</a:t>
            </a:r>
            <a:r>
              <a:rPr lang="en-US" sz="3600" b="1">
                <a:latin typeface="TH SarabunPSK"/>
                <a:cs typeface="TH SarabunPSK"/>
              </a:rPr>
              <a:t> MobileNetV3</a:t>
            </a:r>
            <a:endParaRPr lang="en-US" sz="3600">
              <a:latin typeface="TH SarabunPSK"/>
              <a:cs typeface="Calibri Light" panose="020F0302020204030204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126B8CEB-7908-948C-8E92-6C5EFF1A4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837935"/>
            <a:ext cx="3091543" cy="1366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82EADF-0AC8-8922-7044-358B9AA6B8B8}"/>
              </a:ext>
            </a:extLst>
          </p:cNvPr>
          <p:cNvSpPr txBox="1"/>
          <p:nvPr/>
        </p:nvSpPr>
        <p:spPr>
          <a:xfrm>
            <a:off x="545647" y="3653856"/>
            <a:ext cx="8052706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TH SarabunPSK" panose="020B0500040200020003" pitchFamily="34" charset="-34"/>
                <a:cs typeface="TH SarabunPSK" panose="020B0500040200020003" pitchFamily="34" charset="-34"/>
              </a:rPr>
              <a:t>MobileNetV3</a:t>
            </a:r>
          </a:p>
          <a:p>
            <a:pPr marL="285750" indent="-285750">
              <a:buFont typeface="Calibri"/>
              <a:buChar char="-"/>
            </a:pPr>
            <a:r>
              <a:rPr lang="th-TH" sz="2400">
                <a:latin typeface="TH SarabunPSK" panose="020B0500040200020003" pitchFamily="34" charset="-34"/>
                <a:ea typeface="+mn-lt"/>
                <a:cs typeface="TH SarabunPSK" panose="020B0500040200020003" pitchFamily="34" charset="-34"/>
              </a:rPr>
              <a:t>ใช้</a:t>
            </a:r>
            <a:r>
              <a:rPr lang="en-US" sz="2400">
                <a:latin typeface="TH SarabunPSK" panose="020B0500040200020003" pitchFamily="34" charset="-34"/>
                <a:ea typeface="+mn-lt"/>
                <a:cs typeface="TH SarabunPSK" panose="020B0500040200020003" pitchFamily="34" charset="-34"/>
              </a:rPr>
              <a:t> Squeeze and excitation bottleneck </a:t>
            </a:r>
            <a:r>
              <a:rPr lang="en-US" sz="2400" err="1">
                <a:latin typeface="TH SarabunPSK" panose="020B0500040200020003" pitchFamily="34" charset="-34"/>
                <a:ea typeface="+mn-lt"/>
                <a:cs typeface="TH SarabunPSK" panose="020B0500040200020003" pitchFamily="34" charset="-34"/>
              </a:rPr>
              <a:t>บางบล็อกที่จะช่วยเพิ่มความแม่นยำ</a:t>
            </a:r>
            <a:r>
              <a:rPr lang="en-US" sz="2400">
                <a:latin typeface="TH SarabunPSK" panose="020B0500040200020003" pitchFamily="34" charset="-34"/>
                <a:ea typeface="+mn-lt"/>
                <a:cs typeface="TH SarabunPSK" panose="020B0500040200020003" pitchFamily="34" charset="-34"/>
              </a:rPr>
              <a:t> </a:t>
            </a:r>
            <a:r>
              <a:rPr lang="en-US" sz="2400" err="1">
                <a:latin typeface="TH SarabunPSK" panose="020B0500040200020003" pitchFamily="34" charset="-34"/>
                <a:ea typeface="+mn-lt"/>
                <a:cs typeface="TH SarabunPSK" panose="020B0500040200020003" pitchFamily="34" charset="-34"/>
              </a:rPr>
              <a:t>และไม่มี</a:t>
            </a:r>
            <a:r>
              <a:rPr lang="en-US" sz="2400">
                <a:latin typeface="TH SarabunPSK" panose="020B0500040200020003" pitchFamily="34" charset="-34"/>
                <a:ea typeface="+mn-lt"/>
                <a:cs typeface="TH SarabunPSK" panose="020B0500040200020003" pitchFamily="34" charset="-34"/>
              </a:rPr>
              <a:t> latency </a:t>
            </a:r>
            <a:r>
              <a:rPr lang="en-US" sz="2400" err="1">
                <a:latin typeface="TH SarabunPSK" panose="020B0500040200020003" pitchFamily="34" charset="-34"/>
                <a:ea typeface="+mn-lt"/>
                <a:cs typeface="TH SarabunPSK" panose="020B0500040200020003" pitchFamily="34" charset="-34"/>
              </a:rPr>
              <a:t>แฝง</a:t>
            </a:r>
            <a:endParaRPr lang="en-US" sz="200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Calibri"/>
              <a:buChar char="-"/>
            </a:pPr>
            <a:r>
              <a:rPr lang="en-US" sz="240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แทนฟังก์ชันไม่เชิงเส้นแบบ</a:t>
            </a:r>
            <a:r>
              <a:rPr lang="en-US" sz="240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err="1">
                <a:latin typeface="TH SarabunPSK" panose="020B0500040200020003" pitchFamily="34" charset="-34"/>
                <a:cs typeface="TH SarabunPSK" panose="020B0500040200020003" pitchFamily="34" charset="-34"/>
              </a:rPr>
              <a:t>ReLU</a:t>
            </a:r>
            <a:r>
              <a:rPr lang="en-US" sz="2400"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  <a:r>
              <a:rPr lang="en-US" sz="2400" err="1">
                <a:latin typeface="TH SarabunPSK" panose="020B0500040200020003" pitchFamily="34" charset="-34"/>
                <a:cs typeface="TH SarabunPSK" panose="020B0500040200020003" pitchFamily="34" charset="-34"/>
              </a:rPr>
              <a:t>ในบางส่วนด้วย</a:t>
            </a:r>
            <a:r>
              <a:rPr lang="en-US" sz="240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ฟังก์ชันไม่เชิงเส้นที่ชื่อว่า</a:t>
            </a:r>
            <a:r>
              <a:rPr lang="en-US" sz="2400">
                <a:latin typeface="TH SarabunPSK" panose="020B0500040200020003" pitchFamily="34" charset="-34"/>
                <a:cs typeface="TH SarabunPSK" panose="020B0500040200020003" pitchFamily="34" charset="-34"/>
              </a:rPr>
              <a:t> h-swish </a:t>
            </a:r>
            <a:r>
              <a:rPr lang="en-US" sz="24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ซึ่งช่วยลดปริมาณข้อมูลในหน่วยความจำและส่งผลให้</a:t>
            </a:r>
            <a:r>
              <a:rPr lang="en-US" sz="2400">
                <a:latin typeface="TH SarabunPSK" panose="020B0500040200020003" pitchFamily="34" charset="-34"/>
                <a:cs typeface="TH SarabunPSK" panose="020B0500040200020003" pitchFamily="34" charset="-34"/>
              </a:rPr>
              <a:t> latency </a:t>
            </a:r>
            <a:r>
              <a:rPr lang="en-US" sz="24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ลดลง</a:t>
            </a:r>
            <a:endParaRPr lang="en-US" sz="240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Calibri"/>
              <a:buChar char="-"/>
            </a:pPr>
            <a:r>
              <a:rPr lang="en-US" sz="24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ออกแบบชั้นของตัวแบบใหม่ให้สิ้นเปลืองน้อยลง</a:t>
            </a:r>
            <a:endParaRPr lang="en-US" sz="20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Slide Title">
            <a:extLst>
              <a:ext uri="{FF2B5EF4-FFF2-40B4-BE49-F238E27FC236}">
                <a16:creationId xmlns:a16="http://schemas.microsoft.com/office/drawing/2014/main" id="{BC44028E-F75E-3387-9377-1F3B0D0D4068}"/>
              </a:ext>
            </a:extLst>
          </p:cNvPr>
          <p:cNvSpPr txBox="1">
            <a:spLocks/>
          </p:cNvSpPr>
          <p:nvPr/>
        </p:nvSpPr>
        <p:spPr>
          <a:xfrm>
            <a:off x="687321" y="2273754"/>
            <a:ext cx="2130683" cy="32396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latin typeface="TH SarabunPSK"/>
                <a:cs typeface="TH SarabunPSK"/>
              </a:rPr>
              <a:t>MobileNetV2 </a:t>
            </a:r>
            <a:endParaRPr lang="en-US" sz="2000">
              <a:latin typeface="TH SarabunPSK"/>
              <a:cs typeface="Calibri Light" panose="020F0302020204030204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DB00BFA-7921-5905-63F3-62A23EED1ED4}"/>
              </a:ext>
            </a:extLst>
          </p:cNvPr>
          <p:cNvCxnSpPr/>
          <p:nvPr/>
        </p:nvCxnSpPr>
        <p:spPr>
          <a:xfrm>
            <a:off x="2854235" y="2047966"/>
            <a:ext cx="653143" cy="40277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02B03760-764A-4F33-CA0F-62FA76DE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793" y="1600200"/>
            <a:ext cx="5265962" cy="1983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58121E-16C1-7325-FF04-41CFAFB5AFAC}"/>
              </a:ext>
            </a:extLst>
          </p:cNvPr>
          <p:cNvSpPr txBox="1"/>
          <p:nvPr/>
        </p:nvSpPr>
        <p:spPr>
          <a:xfrm>
            <a:off x="1" y="6335486"/>
            <a:ext cx="546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222222"/>
                </a:solidFill>
                <a:latin typeface="TH SarabunPSK"/>
                <a:cs typeface="Arial"/>
              </a:rPr>
              <a:t>Howard, Andrew, et al. "Searching for mobilenetv3." </a:t>
            </a:r>
            <a:r>
              <a:rPr lang="en-US" sz="1400" i="1">
                <a:solidFill>
                  <a:srgbClr val="222222"/>
                </a:solidFill>
                <a:latin typeface="TH SarabunPSK"/>
                <a:cs typeface="Arial"/>
              </a:rPr>
              <a:t>Proceedings of the IEEE/CVF international conference on computer vision</a:t>
            </a:r>
            <a:r>
              <a:rPr lang="en-US" sz="1400">
                <a:solidFill>
                  <a:srgbClr val="222222"/>
                </a:solidFill>
                <a:latin typeface="TH SarabunPSK"/>
                <a:cs typeface="Arial"/>
              </a:rPr>
              <a:t>. 2019.</a:t>
            </a:r>
            <a:endParaRPr lang="en-US" sz="1400">
              <a:latin typeface="TH SarabunPSK"/>
              <a:cs typeface="TH SarabunPSK"/>
            </a:endParaRPr>
          </a:p>
        </p:txBody>
      </p:sp>
    </p:spTree>
    <p:extLst>
      <p:ext uri="{BB962C8B-B14F-4D97-AF65-F5344CB8AC3E}">
        <p14:creationId xmlns:p14="http://schemas.microsoft.com/office/powerpoint/2010/main" val="556086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4AB95-1030-8C0F-1652-BD7DBEE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64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C6A80-38A4-370A-311E-22CACD623373}"/>
              </a:ext>
            </a:extLst>
          </p:cNvPr>
          <p:cNvSpPr txBox="1"/>
          <p:nvPr/>
        </p:nvSpPr>
        <p:spPr>
          <a:xfrm>
            <a:off x="213720" y="161389"/>
            <a:ext cx="75963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2.2 </a:t>
            </a:r>
            <a:r>
              <a:rPr lang="th-TH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การแสดงประสิทธิภาพของแบบจำลองด้วย</a:t>
            </a:r>
            <a:r>
              <a:rPr lang="en-US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 </a:t>
            </a:r>
            <a:r>
              <a:rPr lang="th-TH" sz="2800" i="1" err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เมทริกซ์</a:t>
            </a:r>
            <a:r>
              <a:rPr lang="th-TH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ความสับสน (</a:t>
            </a:r>
            <a:r>
              <a:rPr lang="en-US" sz="2800" i="1">
                <a:solidFill>
                  <a:srgbClr val="6E4F4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Confusion Matrix) </a:t>
            </a:r>
            <a:endParaRPr lang="en-TH" sz="2800" i="1">
              <a:solidFill>
                <a:srgbClr val="6E4F4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C7DBEA-7071-6976-260E-CE7D6C84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2" y="2109369"/>
            <a:ext cx="2667000" cy="2249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CCE14287-AB36-EF32-BB6C-430D48694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959" y="2109369"/>
            <a:ext cx="3080385" cy="2249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0F4CEF-DFEA-7640-5AF2-F3C5F431A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61" y="2109369"/>
            <a:ext cx="2996604" cy="224917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A0A76-B49C-3B2F-8210-47B3964B6DCF}"/>
              </a:ext>
            </a:extLst>
          </p:cNvPr>
          <p:cNvSpPr txBox="1"/>
          <p:nvPr/>
        </p:nvSpPr>
        <p:spPr>
          <a:xfrm>
            <a:off x="129542" y="4439147"/>
            <a:ext cx="266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err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เมทริกซ์</a:t>
            </a:r>
            <a:r>
              <a:rPr lang="th-TH" sz="18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ความสับสนของแบบจำลองที่ผ่านการฝึกฝนแล้วมี</a:t>
            </a:r>
            <a:r>
              <a:rPr lang="th-TH" sz="1800">
                <a:effectLst/>
                <a:ea typeface="Angsana New" panose="02020603050405020304" pitchFamily="18" charset="-34"/>
                <a:cs typeface="TH SarabunPSK" panose="020B0500040200020003" pitchFamily="34" charset="-34"/>
              </a:rPr>
              <a:t> </a:t>
            </a:r>
            <a:r>
              <a:rPr lang="en-US" sz="1800" err="1"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PCE</a:t>
            </a:r>
            <a:r>
              <a:rPr lang="en-US" sz="1800" baseline="-25000" err="1"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total</a:t>
            </a:r>
            <a:r>
              <a:rPr lang="en-US" sz="180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​</a:t>
            </a:r>
            <a:r>
              <a:rPr lang="th-TH" sz="18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เท่ากับ </a:t>
            </a:r>
            <a:r>
              <a:rPr lang="en-US" sz="1800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71.5</a:t>
            </a:r>
            <a:r>
              <a:rPr lang="en-TH">
                <a:effectLst/>
              </a:rPr>
              <a:t> </a:t>
            </a:r>
            <a:endParaRPr lang="en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535302-3648-A848-4540-0DE92F6394CB}"/>
              </a:ext>
            </a:extLst>
          </p:cNvPr>
          <p:cNvSpPr txBox="1"/>
          <p:nvPr/>
        </p:nvSpPr>
        <p:spPr>
          <a:xfrm>
            <a:off x="2796542" y="4439147"/>
            <a:ext cx="3175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err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เมทริกซ์</a:t>
            </a:r>
            <a:r>
              <a:rPr lang="th-TH" sz="18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ความสับสนของแบบจำลองที่ฝึกฝนใหม่</a:t>
            </a:r>
            <a:r>
              <a:rPr lang="en-US" sz="1800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(</a:t>
            </a:r>
            <a:r>
              <a:rPr lang="th-TH" sz="180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H SarabunPSK" panose="020B0500040200020003" pitchFamily="34" charset="-34"/>
              </a:rPr>
              <a:t>ครั้งที่ </a:t>
            </a:r>
            <a:r>
              <a:rPr lang="en-US" sz="180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4) </a:t>
            </a:r>
            <a:r>
              <a:rPr lang="th-TH" sz="18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ด้วยไฮเปอร์พารามิเตอร์เดียวกับแบบจำลองที่ฝึกฝนแล้ว มี </a:t>
            </a:r>
            <a:r>
              <a:rPr lang="en-US" sz="1800" err="1"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PCE</a:t>
            </a:r>
            <a:r>
              <a:rPr lang="en-US" sz="1800" baseline="-25000" err="1"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total</a:t>
            </a:r>
            <a:r>
              <a:rPr lang="en-US" sz="180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​</a:t>
            </a:r>
            <a:r>
              <a:rPr lang="th-TH" sz="18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เท่ากับ </a:t>
            </a:r>
            <a:r>
              <a:rPr lang="en-US" sz="1800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71.0</a:t>
            </a:r>
            <a:r>
              <a:rPr lang="en-TH">
                <a:effectLst/>
              </a:rPr>
              <a:t> </a:t>
            </a:r>
            <a:endParaRPr lang="en-T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82AF8-79A1-0928-BBF7-97B820339E15}"/>
              </a:ext>
            </a:extLst>
          </p:cNvPr>
          <p:cNvSpPr txBox="1"/>
          <p:nvPr/>
        </p:nvSpPr>
        <p:spPr>
          <a:xfrm>
            <a:off x="6067761" y="4439147"/>
            <a:ext cx="2996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err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เมทริกซ์</a:t>
            </a:r>
            <a:r>
              <a:rPr lang="th-TH" sz="18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ความสับสนของแบบจำลองที่ฝึกฝนใหม่ด้วยรูปแบบข้อมูลที่ </a:t>
            </a:r>
            <a:r>
              <a:rPr lang="en-US" sz="1800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4 </a:t>
            </a:r>
            <a:r>
              <a:rPr lang="th-TH" sz="18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มี </a:t>
            </a:r>
            <a:r>
              <a:rPr lang="en-US" sz="1800" err="1"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PCE</a:t>
            </a:r>
            <a:r>
              <a:rPr lang="en-US" sz="1800" baseline="-25000" err="1">
                <a:effectLst/>
                <a:latin typeface="TH SarabunPSK" panose="020B0500040200020003" pitchFamily="34" charset="-34"/>
                <a:ea typeface="Angsana New" panose="02020603050405020304" pitchFamily="18" charset="-34"/>
              </a:rPr>
              <a:t>total</a:t>
            </a:r>
            <a:r>
              <a:rPr lang="en-US" sz="1800">
                <a:solidFill>
                  <a:srgbClr val="00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​</a:t>
            </a:r>
            <a:r>
              <a:rPr lang="th-TH" sz="18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เท่ากับ </a:t>
            </a:r>
            <a:r>
              <a:rPr lang="en-US" sz="1800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69.7</a:t>
            </a:r>
            <a:r>
              <a:rPr lang="en-TH">
                <a:effectLst/>
              </a:rPr>
              <a:t> </a:t>
            </a:r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07491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F7EF9-02D6-B749-C381-628E08E9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65</a:t>
            </a:fld>
            <a:endParaRPr lang="en-TH"/>
          </a:p>
        </p:txBody>
      </p:sp>
      <p:sp>
        <p:nvSpPr>
          <p:cNvPr id="5" name="Google Shape;199;p31">
            <a:extLst>
              <a:ext uri="{FF2B5EF4-FFF2-40B4-BE49-F238E27FC236}">
                <a16:creationId xmlns:a16="http://schemas.microsoft.com/office/drawing/2014/main" id="{7DEE04E3-DF08-B5C9-4124-10CD50FF35E6}"/>
              </a:ext>
            </a:extLst>
          </p:cNvPr>
          <p:cNvSpPr txBox="1"/>
          <p:nvPr/>
        </p:nvSpPr>
        <p:spPr>
          <a:xfrm>
            <a:off x="0" y="6535045"/>
            <a:ext cx="9108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12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12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12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12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12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ABD731C5-2241-CF5B-65F5-CEB4CF716075}"/>
              </a:ext>
            </a:extLst>
          </p:cNvPr>
          <p:cNvSpPr txBox="1">
            <a:spLocks/>
          </p:cNvSpPr>
          <p:nvPr/>
        </p:nvSpPr>
        <p:spPr>
          <a:xfrm>
            <a:off x="517032" y="771253"/>
            <a:ext cx="8773646" cy="3810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>
                <a:latin typeface="TH SarabunPSK"/>
                <a:cs typeface="TH SarabunPSK"/>
              </a:rPr>
              <a:t>2.4.1 วิเคราะห์การแจกแจงจำนวนเฟรมที่นำมาวิเคราะห์ทั้งหมดและจำนวนเฟรมระหว่างท่า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EA9D186D-5AE7-4D34-75CC-AB4AFABB0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00536"/>
              </p:ext>
            </p:extLst>
          </p:nvPr>
        </p:nvGraphicFramePr>
        <p:xfrm>
          <a:off x="770708" y="1398846"/>
          <a:ext cx="7408133" cy="41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953">
                  <a:extLst>
                    <a:ext uri="{9D8B030D-6E8A-4147-A177-3AD203B41FA5}">
                      <a16:colId xmlns:a16="http://schemas.microsoft.com/office/drawing/2014/main" val="628887480"/>
                    </a:ext>
                  </a:extLst>
                </a:gridCol>
                <a:gridCol w="1300295">
                  <a:extLst>
                    <a:ext uri="{9D8B030D-6E8A-4147-A177-3AD203B41FA5}">
                      <a16:colId xmlns:a16="http://schemas.microsoft.com/office/drawing/2014/main" val="612686137"/>
                    </a:ext>
                  </a:extLst>
                </a:gridCol>
                <a:gridCol w="1300295">
                  <a:extLst>
                    <a:ext uri="{9D8B030D-6E8A-4147-A177-3AD203B41FA5}">
                      <a16:colId xmlns:a16="http://schemas.microsoft.com/office/drawing/2014/main" val="3843603458"/>
                    </a:ext>
                  </a:extLst>
                </a:gridCol>
                <a:gridCol w="1300295">
                  <a:extLst>
                    <a:ext uri="{9D8B030D-6E8A-4147-A177-3AD203B41FA5}">
                      <a16:colId xmlns:a16="http://schemas.microsoft.com/office/drawing/2014/main" val="128814734"/>
                    </a:ext>
                  </a:extLst>
                </a:gridCol>
                <a:gridCol w="1300295">
                  <a:extLst>
                    <a:ext uri="{9D8B030D-6E8A-4147-A177-3AD203B41FA5}">
                      <a16:colId xmlns:a16="http://schemas.microsoft.com/office/drawing/2014/main" val="523342879"/>
                    </a:ext>
                  </a:extLst>
                </a:gridCol>
              </a:tblGrid>
              <a:tr h="445359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กลุ่มของวีดีทัศน์/จำนวนเฟรม</a:t>
                      </a:r>
                      <a:endParaRPr lang="en-US" sz="1400" b="0" i="0" u="none" strike="noStrike" kern="1200" err="1">
                        <a:solidFill>
                          <a:schemeClr val="tx1"/>
                        </a:solidFill>
                        <a:latin typeface="TH SarabunPSK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กลุ่มที่ 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กลุ่มที่ 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กลุ่มที่ 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กลุ่มที่ 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20713"/>
                  </a:ext>
                </a:extLst>
              </a:tr>
              <a:tr h="47010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err="1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จำนวนเฟรมระหว่าง</a:t>
                      </a: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 A - TU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12004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11700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11547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11692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52716"/>
                  </a:ext>
                </a:extLst>
              </a:tr>
              <a:tr h="4701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 noProof="0" err="1">
                          <a:solidFill>
                            <a:schemeClr val="tx1"/>
                          </a:solidFill>
                          <a:latin typeface="TH SarabunPSK"/>
                        </a:rPr>
                        <a:t>จำนวนเฟรมระหว่าง</a:t>
                      </a:r>
                      <a:r>
                        <a:rPr lang="en-US" sz="1400" b="0" i="0" u="none" strike="noStrike" kern="1200" noProof="0">
                          <a:solidFill>
                            <a:schemeClr val="tx1"/>
                          </a:solidFill>
                          <a:latin typeface="TH SarabunPSK"/>
                        </a:rPr>
                        <a:t> TU - MB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4341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4406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4510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4191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744695"/>
                  </a:ext>
                </a:extLst>
              </a:tr>
              <a:tr h="4701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 noProof="0" err="1">
                          <a:solidFill>
                            <a:schemeClr val="tx1"/>
                          </a:solidFill>
                          <a:latin typeface="TH SarabunPSK"/>
                        </a:rPr>
                        <a:t>จำนวนเฟรมระหว่าง</a:t>
                      </a:r>
                      <a:r>
                        <a:rPr lang="en-US" sz="1400" b="0" i="0" u="none" strike="noStrike" kern="1200" noProof="0">
                          <a:solidFill>
                            <a:schemeClr val="tx1"/>
                          </a:solidFill>
                          <a:latin typeface="TH SarabunPSK"/>
                        </a:rPr>
                        <a:t> MB - 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7198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7278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7257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7158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692422"/>
                  </a:ext>
                </a:extLst>
              </a:tr>
              <a:tr h="4701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kern="1200" noProof="0">
                          <a:solidFill>
                            <a:schemeClr val="tx1"/>
                          </a:solidFill>
                          <a:latin typeface="TH SarabunPSK"/>
                        </a:rPr>
                        <a:t>จำนวนเฟรมระหว่าง T - MD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3891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3949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3892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3774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329887"/>
                  </a:ext>
                </a:extLst>
              </a:tr>
              <a:tr h="4701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kern="1200" noProof="0">
                          <a:solidFill>
                            <a:schemeClr val="tx1"/>
                          </a:solidFill>
                          <a:latin typeface="TH SarabunPSK"/>
                        </a:rPr>
                        <a:t>จำนวนเฟรมระหว่าง MD - I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3028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3166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3103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3048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348110"/>
                  </a:ext>
                </a:extLst>
              </a:tr>
              <a:tr h="4701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kern="1200" noProof="0">
                          <a:solidFill>
                            <a:schemeClr val="tx1"/>
                          </a:solidFill>
                          <a:latin typeface="TH SarabunPSK"/>
                        </a:rPr>
                        <a:t>จำนวนเฟรมระหว่าง I - MFT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2295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2256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2235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2179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764142"/>
                  </a:ext>
                </a:extLst>
              </a:tr>
              <a:tr h="4701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 noProof="0" err="1">
                          <a:solidFill>
                            <a:schemeClr val="tx1"/>
                          </a:solidFill>
                          <a:latin typeface="TH SarabunPSK"/>
                        </a:rPr>
                        <a:t>จำนวนเฟรมระหว่าง</a:t>
                      </a:r>
                      <a:r>
                        <a:rPr lang="en-US" sz="1400" b="0" i="0" u="none" strike="noStrike" kern="1200" noProof="0">
                          <a:solidFill>
                            <a:schemeClr val="tx1"/>
                          </a:solidFill>
                          <a:latin typeface="TH SarabunPSK"/>
                        </a:rPr>
                        <a:t> MFT - F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14470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14513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14393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14674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83698"/>
                  </a:ext>
                </a:extLst>
              </a:tr>
              <a:tr h="4453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 err="1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จำนวนเฟรมทั้งหมด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98956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95862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95339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latin typeface="TH SarabunPSK"/>
                          <a:ea typeface="+mn-ea"/>
                          <a:cs typeface="+mn-cs"/>
                        </a:rPr>
                        <a:t>104020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1047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5E8620-2819-550C-AA2D-3C0BE5AAD445}"/>
              </a:ext>
            </a:extLst>
          </p:cNvPr>
          <p:cNvSpPr txBox="1"/>
          <p:nvPr/>
        </p:nvSpPr>
        <p:spPr>
          <a:xfrm>
            <a:off x="669470" y="5740426"/>
            <a:ext cx="81104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TH SarabunPSK"/>
                <a:cs typeface="TH SarabunPSK"/>
              </a:rPr>
              <a:t>ท่าทั้ง</a:t>
            </a:r>
            <a:r>
              <a:rPr lang="en-US" sz="1600">
                <a:latin typeface="TH SarabunPSK"/>
                <a:cs typeface="TH SarabunPSK"/>
              </a:rPr>
              <a:t> 8 </a:t>
            </a:r>
            <a:r>
              <a:rPr lang="en-US" sz="1600" err="1">
                <a:latin typeface="TH SarabunPSK"/>
                <a:cs typeface="TH SarabunPSK"/>
              </a:rPr>
              <a:t>ประกอบด้วย</a:t>
            </a:r>
            <a:r>
              <a:rPr lang="en-US" sz="1600">
                <a:latin typeface="TH SarabunPSK"/>
                <a:cs typeface="TH SarabunPSK"/>
              </a:rPr>
              <a:t> </a:t>
            </a:r>
            <a:r>
              <a:rPr lang="en-US" sz="1600" err="1">
                <a:latin typeface="TH SarabunPSK"/>
                <a:cs typeface="TH SarabunPSK"/>
              </a:rPr>
              <a:t>แอดเดรส</a:t>
            </a:r>
            <a:r>
              <a:rPr lang="en-US" sz="1600">
                <a:latin typeface="TH SarabunPSK"/>
                <a:cs typeface="TH SarabunPSK"/>
              </a:rPr>
              <a:t>(A) </a:t>
            </a:r>
            <a:r>
              <a:rPr lang="en-US" sz="1600" err="1">
                <a:latin typeface="TH SarabunPSK"/>
                <a:cs typeface="TH SarabunPSK"/>
              </a:rPr>
              <a:t>โทอัพ</a:t>
            </a:r>
            <a:r>
              <a:rPr lang="en-US" sz="1600">
                <a:latin typeface="TH SarabunPSK"/>
                <a:cs typeface="TH SarabunPSK"/>
              </a:rPr>
              <a:t>(TU) </a:t>
            </a:r>
            <a:r>
              <a:rPr lang="en-US" sz="1600" err="1">
                <a:latin typeface="TH SarabunPSK"/>
                <a:cs typeface="TH SarabunPSK"/>
              </a:rPr>
              <a:t>มิดแบ็คสวิง</a:t>
            </a:r>
            <a:r>
              <a:rPr lang="en-US" sz="1600">
                <a:latin typeface="TH SarabunPSK"/>
                <a:cs typeface="TH SarabunPSK"/>
              </a:rPr>
              <a:t>(MB) </a:t>
            </a:r>
            <a:r>
              <a:rPr lang="en-US" sz="1600" err="1">
                <a:latin typeface="TH SarabunPSK"/>
                <a:cs typeface="TH SarabunPSK"/>
              </a:rPr>
              <a:t>ท็อป</a:t>
            </a:r>
            <a:r>
              <a:rPr lang="en-US" sz="1600">
                <a:latin typeface="TH SarabunPSK"/>
                <a:cs typeface="TH SarabunPSK"/>
              </a:rPr>
              <a:t>(T) </a:t>
            </a:r>
            <a:r>
              <a:rPr lang="en-US" sz="1600" err="1">
                <a:latin typeface="TH SarabunPSK"/>
                <a:cs typeface="TH SarabunPSK"/>
              </a:rPr>
              <a:t>มิดดาวน์สวิง</a:t>
            </a:r>
            <a:r>
              <a:rPr lang="en-US" sz="1600">
                <a:latin typeface="TH SarabunPSK"/>
                <a:cs typeface="TH SarabunPSK"/>
              </a:rPr>
              <a:t>(MD) </a:t>
            </a:r>
            <a:r>
              <a:rPr lang="en-US" sz="1600" err="1">
                <a:latin typeface="TH SarabunPSK"/>
                <a:cs typeface="TH SarabunPSK"/>
              </a:rPr>
              <a:t>อิมแพ็ก</a:t>
            </a:r>
            <a:r>
              <a:rPr lang="en-US" sz="1600">
                <a:latin typeface="TH SarabunPSK"/>
                <a:cs typeface="TH SarabunPSK"/>
              </a:rPr>
              <a:t>(I) </a:t>
            </a:r>
            <a:r>
              <a:rPr lang="en-US" sz="1600" err="1">
                <a:latin typeface="TH SarabunPSK"/>
                <a:cs typeface="TH SarabunPSK"/>
              </a:rPr>
              <a:t>มิดฟอลโลวทรู</a:t>
            </a:r>
            <a:r>
              <a:rPr lang="en-US" sz="1600">
                <a:latin typeface="TH SarabunPSK"/>
                <a:cs typeface="TH SarabunPSK"/>
              </a:rPr>
              <a:t>(MFT) </a:t>
            </a:r>
            <a:r>
              <a:rPr lang="en-US" sz="1600" err="1">
                <a:latin typeface="TH SarabunPSK"/>
                <a:cs typeface="TH SarabunPSK"/>
              </a:rPr>
              <a:t>ฟินิส</a:t>
            </a:r>
            <a:r>
              <a:rPr lang="en-US" sz="1600">
                <a:latin typeface="TH SarabunPSK"/>
                <a:cs typeface="TH SarabunPSK"/>
              </a:rPr>
              <a:t>(F) </a:t>
            </a:r>
            <a:r>
              <a:rPr lang="en-US" sz="1600" err="1">
                <a:latin typeface="TH SarabunPSK"/>
                <a:cs typeface="TH SarabunPSK"/>
              </a:rPr>
              <a:t>ตามลำดับ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FD5B4-DC42-A5F8-9FCD-BBF2290250BC}"/>
              </a:ext>
            </a:extLst>
          </p:cNvPr>
          <p:cNvSpPr txBox="1"/>
          <p:nvPr/>
        </p:nvSpPr>
        <p:spPr>
          <a:xfrm>
            <a:off x="213721" y="161389"/>
            <a:ext cx="624422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solidFill>
                  <a:srgbClr val="6E4F42"/>
                </a:solidFill>
                <a:latin typeface="TH SarabunPSK"/>
                <a:cs typeface="TH SarabunPSK"/>
              </a:rPr>
              <a:t>2.4 </a:t>
            </a:r>
            <a:r>
              <a:rPr lang="th-TH" sz="2800" b="1">
                <a:solidFill>
                  <a:srgbClr val="6E4F42"/>
                </a:solidFill>
                <a:latin typeface="TH SarabunPSK"/>
                <a:cs typeface="TH SarabunPSK"/>
              </a:rPr>
              <a:t>แบบจำลองสวิงเน็ต</a:t>
            </a:r>
            <a:r>
              <a:rPr lang="en-US" sz="2800" b="1">
                <a:solidFill>
                  <a:srgbClr val="6E4F42"/>
                </a:solidFill>
                <a:latin typeface="TH SarabunPSK"/>
                <a:cs typeface="TH SarabunPSK"/>
              </a:rPr>
              <a:t>: augmentation</a:t>
            </a:r>
            <a:endParaRPr lang="en-TH" sz="2800" i="1">
              <a:solidFill>
                <a:srgbClr val="6E4F42"/>
              </a:solidFill>
              <a:latin typeface="TH SarabunPSK"/>
              <a:cs typeface="TH SarabunPSK"/>
            </a:endParaRPr>
          </a:p>
        </p:txBody>
      </p:sp>
    </p:spTree>
    <p:extLst>
      <p:ext uri="{BB962C8B-B14F-4D97-AF65-F5344CB8AC3E}">
        <p14:creationId xmlns:p14="http://schemas.microsoft.com/office/powerpoint/2010/main" val="3130330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04653-A8CA-1507-BA6E-15EBBD1A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66</a:t>
            </a:fld>
            <a:endParaRPr lang="en-TH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DCE22DF-4491-0982-DA32-B9C24C7D7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81" b="438"/>
          <a:stretch/>
        </p:blipFill>
        <p:spPr>
          <a:xfrm>
            <a:off x="640420" y="1383941"/>
            <a:ext cx="7774634" cy="777459"/>
          </a:xfrm>
          <a:prstGeom prst="rect">
            <a:avLst/>
          </a:prstGeom>
        </p:spPr>
      </p:pic>
      <p:pic>
        <p:nvPicPr>
          <p:cNvPr id="6" name="Picture 4" descr="Text&#10;&#10;Description automatically generated">
            <a:extLst>
              <a:ext uri="{FF2B5EF4-FFF2-40B4-BE49-F238E27FC236}">
                <a16:creationId xmlns:a16="http://schemas.microsoft.com/office/drawing/2014/main" id="{FD8C894F-7609-7E0C-5B7F-44E256F1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1" y="2506848"/>
            <a:ext cx="7773276" cy="1197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86868-80B8-3E8C-FD8E-AB18F4E9FFA5}"/>
              </a:ext>
            </a:extLst>
          </p:cNvPr>
          <p:cNvSpPr txBox="1"/>
          <p:nvPr/>
        </p:nvSpPr>
        <p:spPr>
          <a:xfrm>
            <a:off x="309153" y="582991"/>
            <a:ext cx="81338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 b="1">
                <a:solidFill>
                  <a:srgbClr val="FF0000"/>
                </a:solidFill>
                <a:latin typeface="TH SarabunPSK"/>
                <a:cs typeface="TH SarabunPSK"/>
              </a:rPr>
              <a:t>Error</a:t>
            </a:r>
            <a:r>
              <a:rPr lang="en-US">
                <a:latin typeface="TH SarabunPSK"/>
                <a:cs typeface="TH SarabunPSK"/>
              </a:rPr>
              <a:t> </a:t>
            </a:r>
            <a:r>
              <a:rPr lang="en-US" err="1">
                <a:latin typeface="TH SarabunPSK"/>
                <a:cs typeface="TH SarabunPSK"/>
              </a:rPr>
              <a:t>เมื่อ</a:t>
            </a:r>
            <a:r>
              <a:rPr lang="en-US">
                <a:latin typeface="TH SarabunPSK"/>
                <a:cs typeface="TH SarabunPSK"/>
              </a:rPr>
              <a:t>  Random Affine Transform </a:t>
            </a:r>
            <a:r>
              <a:rPr lang="en-US" err="1">
                <a:latin typeface="TH SarabunPSK"/>
                <a:cs typeface="TH SarabunPSK"/>
              </a:rPr>
              <a:t>บนข้อมูลชุดที่</a:t>
            </a:r>
            <a:r>
              <a:rPr lang="en-US">
                <a:latin typeface="TH SarabunPSK"/>
                <a:cs typeface="TH SarabunPSK"/>
              </a:rPr>
              <a:t> 3,4 </a:t>
            </a:r>
            <a:r>
              <a:rPr lang="en-US" err="1">
                <a:latin typeface="TH SarabunPSK"/>
                <a:cs typeface="TH SarabunPSK"/>
              </a:rPr>
              <a:t>และ</a:t>
            </a:r>
            <a:r>
              <a:rPr lang="en-US">
                <a:latin typeface="TH SarabunPSK"/>
                <a:cs typeface="TH SarabunPSK"/>
              </a:rPr>
              <a:t> Data </a:t>
            </a:r>
            <a:r>
              <a:rPr lang="en-US" err="1">
                <a:latin typeface="TH SarabunPSK"/>
                <a:cs typeface="TH SarabunPSK"/>
              </a:rPr>
              <a:t>Aumentation</a:t>
            </a:r>
            <a:r>
              <a:rPr lang="en-US">
                <a:latin typeface="TH SarabunPSK"/>
                <a:cs typeface="TH SarabunPSK"/>
              </a:rPr>
              <a:t> 2 </a:t>
            </a:r>
            <a:r>
              <a:rPr lang="en-US" err="1">
                <a:latin typeface="TH SarabunPSK"/>
                <a:cs typeface="TH SarabunPSK"/>
              </a:rPr>
              <a:t>อย่าง</a:t>
            </a:r>
            <a:r>
              <a:rPr lang="en-US">
                <a:latin typeface="TH SarabunPSK"/>
                <a:cs typeface="TH SarabunPSK"/>
              </a:rPr>
              <a:t> (</a:t>
            </a:r>
            <a:r>
              <a:rPr lang="en-US" err="1">
                <a:latin typeface="TH SarabunPSK"/>
                <a:cs typeface="TH SarabunPSK"/>
              </a:rPr>
              <a:t>ข้อมูลเพิ่ม</a:t>
            </a:r>
            <a:r>
              <a:rPr lang="en-US">
                <a:latin typeface="TH SarabunPSK"/>
                <a:cs typeface="TH SarabunPSK"/>
              </a:rPr>
              <a:t> 3 </a:t>
            </a:r>
            <a:r>
              <a:rPr lang="en-US" err="1">
                <a:latin typeface="TH SarabunPSK"/>
                <a:cs typeface="TH SarabunPSK"/>
              </a:rPr>
              <a:t>เท่า</a:t>
            </a:r>
            <a:r>
              <a:rPr lang="en-US">
                <a:latin typeface="TH SarabunPSK"/>
                <a:cs typeface="TH SarabunPSK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43EEB-08A9-1D28-06CC-B660296AEBAA}"/>
              </a:ext>
            </a:extLst>
          </p:cNvPr>
          <p:cNvSpPr/>
          <p:nvPr/>
        </p:nvSpPr>
        <p:spPr>
          <a:xfrm>
            <a:off x="2589468" y="3196699"/>
            <a:ext cx="2211703" cy="217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6C10FB-71C4-11E9-8AD1-3A916A16BFB3}"/>
              </a:ext>
            </a:extLst>
          </p:cNvPr>
          <p:cNvSpPr/>
          <p:nvPr/>
        </p:nvSpPr>
        <p:spPr>
          <a:xfrm>
            <a:off x="648641" y="1571094"/>
            <a:ext cx="546189" cy="210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69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1A222-D0BC-E435-0ED3-5B0336E4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67</a:t>
            </a:fld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D3805-E9E3-F368-F682-F07342F0C24C}"/>
              </a:ext>
            </a:extLst>
          </p:cNvPr>
          <p:cNvSpPr txBox="1"/>
          <p:nvPr/>
        </p:nvSpPr>
        <p:spPr>
          <a:xfrm>
            <a:off x="314413" y="284344"/>
            <a:ext cx="78023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H SarabunPSK" panose="020B0500040200020003" pitchFamily="34" charset="-34"/>
                <a:cs typeface="TH SarabunPSK" panose="020B0500040200020003" pitchFamily="34" charset="-34"/>
              </a:rPr>
              <a:t>ศึกษาข้อมูลเพิ่มเติมเกี่ยวกับความสำคัญของท่าที่มีผลต่อการสวิงกอล์ฟ</a:t>
            </a:r>
            <a:endParaRPr lang="en-US" b="1" u="sng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lide Title">
            <a:extLst>
              <a:ext uri="{FF2B5EF4-FFF2-40B4-BE49-F238E27FC236}">
                <a16:creationId xmlns:a16="http://schemas.microsoft.com/office/drawing/2014/main" id="{A6827ACA-A7F0-A5C9-FC2E-82A3E582AD6E}"/>
              </a:ext>
            </a:extLst>
          </p:cNvPr>
          <p:cNvSpPr txBox="1">
            <a:spLocks/>
          </p:cNvSpPr>
          <p:nvPr/>
        </p:nvSpPr>
        <p:spPr>
          <a:xfrm>
            <a:off x="529098" y="2110554"/>
            <a:ext cx="7864868" cy="129921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ผลการวิจัย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 : </a:t>
            </a:r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Calibri"/>
              <a:buChar char="-"/>
            </a:pP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ท่าท็อปมีความสำคัญต่อการสวิงกอล์ฟ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 และตำแหน่งของร่างกายที่เหมาะสมในนี้จะส่งผลดีในการดาวน์สวิงจนกระทั่งตีลูก </a:t>
            </a: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ซึ่งเป็นผลทำให้ลูกกอล์ฟมีความเร็วเพิ่มขึ้น</a:t>
            </a:r>
            <a:endParaRPr lang="en-US" sz="220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Calibri"/>
              <a:buChar char="-"/>
            </a:pP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ช่วงท่าการแบ็คสวิงจากพื้นจะส่งผลต่อประสิทธิภาพของการดาวน์สวิง</a:t>
            </a:r>
            <a:endParaRPr lang="en-US" sz="2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Google Shape;199;p31">
            <a:extLst>
              <a:ext uri="{FF2B5EF4-FFF2-40B4-BE49-F238E27FC236}">
                <a16:creationId xmlns:a16="http://schemas.microsoft.com/office/drawing/2014/main" id="{FA45181F-2BB7-3FD5-F39C-77BFE2C5F197}"/>
              </a:ext>
            </a:extLst>
          </p:cNvPr>
          <p:cNvSpPr txBox="1"/>
          <p:nvPr/>
        </p:nvSpPr>
        <p:spPr>
          <a:xfrm>
            <a:off x="528671" y="823525"/>
            <a:ext cx="663422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200" err="1"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  <a:sym typeface="Sarabun"/>
              </a:rPr>
              <a:t>งานวิจัย</a:t>
            </a:r>
            <a:r>
              <a:rPr lang="en" sz="2200"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  <a:sym typeface="Sarabun"/>
              </a:rPr>
              <a:t> : Chu, </a:t>
            </a:r>
            <a:r>
              <a:rPr lang="en" sz="2200" err="1"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  <a:sym typeface="Sarabun"/>
              </a:rPr>
              <a:t>Yungchien</a:t>
            </a:r>
            <a:r>
              <a:rPr lang="en" sz="2200"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  <a:sym typeface="Sarabun"/>
              </a:rPr>
              <a:t>, Timothy C. Sell, and Scott M. Lephart. "The relationship between biomechanical variables and driving performance during the golf swing." Journal of sports sciences 28.11 (2010): 1251-1259.</a:t>
            </a:r>
            <a:endParaRPr lang="en-US" sz="2200"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sp>
        <p:nvSpPr>
          <p:cNvPr id="9" name="Slide Title">
            <a:extLst>
              <a:ext uri="{FF2B5EF4-FFF2-40B4-BE49-F238E27FC236}">
                <a16:creationId xmlns:a16="http://schemas.microsoft.com/office/drawing/2014/main" id="{4C072A83-C167-870B-B674-782A9DBA98FF}"/>
              </a:ext>
            </a:extLst>
          </p:cNvPr>
          <p:cNvSpPr txBox="1">
            <a:spLocks/>
          </p:cNvSpPr>
          <p:nvPr/>
        </p:nvSpPr>
        <p:spPr>
          <a:xfrm>
            <a:off x="561754" y="3620920"/>
            <a:ext cx="4479412" cy="12447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สรุป</a:t>
            </a:r>
            <a:endParaRPr lang="en-US" sz="2200" b="1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ท่าท็อปจนถึงการท่าอิมแพ็กมีความสำคัญต่อการสวิงกอล์ฟ</a:t>
            </a:r>
            <a:endParaRPr lang="en-US" sz="220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ท่าท็อป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 -&gt; </a:t>
            </a: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ส่งผลต่อท่ามิดดาวน์สวิง</a:t>
            </a:r>
            <a:endParaRPr lang="en-US" sz="220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ท่าโทวอัพและท่าแบ็คสวิง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 -&gt; </a:t>
            </a: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ส่งผลต่อท่ามิดดาวน์สวิง</a:t>
            </a:r>
          </a:p>
          <a:p>
            <a:endParaRPr lang="en-US" sz="2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24A7DA53-391D-6314-C4E8-8579A51E5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720" y="3480891"/>
            <a:ext cx="3951782" cy="2011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E4A5C1-3235-2831-EA9C-43A2067CC93F}"/>
              </a:ext>
            </a:extLst>
          </p:cNvPr>
          <p:cNvSpPr/>
          <p:nvPr/>
        </p:nvSpPr>
        <p:spPr>
          <a:xfrm>
            <a:off x="5469605" y="3557762"/>
            <a:ext cx="746448" cy="2425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6F348-F32B-7EBC-1A76-9667AFA7EB3A}"/>
              </a:ext>
            </a:extLst>
          </p:cNvPr>
          <p:cNvSpPr txBox="1"/>
          <p:nvPr/>
        </p:nvSpPr>
        <p:spPr>
          <a:xfrm>
            <a:off x="78378" y="6309360"/>
            <a:ext cx="65183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H SarabunPSK" panose="020B0500040200020003" pitchFamily="34" charset="-34"/>
                <a:cs typeface="TH SarabunPSK" panose="020B0500040200020003" pitchFamily="34" charset="-34"/>
              </a:rPr>
              <a:t>Chu, </a:t>
            </a:r>
            <a:r>
              <a:rPr lang="en-US" sz="1400" err="1">
                <a:latin typeface="TH SarabunPSK" panose="020B0500040200020003" pitchFamily="34" charset="-34"/>
                <a:cs typeface="TH SarabunPSK" panose="020B0500040200020003" pitchFamily="34" charset="-34"/>
              </a:rPr>
              <a:t>Yungchien</a:t>
            </a:r>
            <a:r>
              <a:rPr lang="en-US" sz="1400">
                <a:latin typeface="TH SarabunPSK" panose="020B0500040200020003" pitchFamily="34" charset="-34"/>
                <a:cs typeface="TH SarabunPSK" panose="020B0500040200020003" pitchFamily="34" charset="-34"/>
              </a:rPr>
              <a:t>, Timothy C. Sell, and Scott M. </a:t>
            </a:r>
            <a:r>
              <a:rPr lang="en-US" sz="1400" err="1">
                <a:latin typeface="TH SarabunPSK" panose="020B0500040200020003" pitchFamily="34" charset="-34"/>
                <a:cs typeface="TH SarabunPSK" panose="020B0500040200020003" pitchFamily="34" charset="-34"/>
              </a:rPr>
              <a:t>Lephart</a:t>
            </a:r>
            <a:r>
              <a:rPr lang="en-US" sz="1400">
                <a:latin typeface="TH SarabunPSK" panose="020B0500040200020003" pitchFamily="34" charset="-34"/>
                <a:cs typeface="TH SarabunPSK" panose="020B0500040200020003" pitchFamily="34" charset="-34"/>
              </a:rPr>
              <a:t>. "The relationship between biomechanical variables and driving performance during the golf swing." Journal of sports sciences 28.11 (2010): 1251-1259.​</a:t>
            </a:r>
            <a:endParaRPr lang="en-US" sz="11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ADE97-377D-D8AA-D7AB-9F65EF1BC6FF}"/>
              </a:ext>
            </a:extLst>
          </p:cNvPr>
          <p:cNvSpPr txBox="1"/>
          <p:nvPr/>
        </p:nvSpPr>
        <p:spPr>
          <a:xfrm>
            <a:off x="563880" y="4990011"/>
            <a:ext cx="798793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​</a:t>
            </a:r>
            <a:r>
              <a:rPr lang="en-US" sz="2200" b="1"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ลำดับความสำคัญ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​</a:t>
            </a:r>
            <a:endParaRPr lang="en-US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200" b="1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ท็อป</a:t>
            </a:r>
            <a:r>
              <a:rPr lang="en-US" sz="2200" b="1">
                <a:latin typeface="TH SarabunPSK" panose="020B0500040200020003" pitchFamily="34" charset="-34"/>
                <a:cs typeface="TH SarabunPSK" panose="020B0500040200020003" pitchFamily="34" charset="-34"/>
              </a:rPr>
              <a:t> (T) 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&gt; </a:t>
            </a: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ท่าโทวอัพ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(TU), </a:t>
            </a: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มิดแบ็คสวิง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 (MB), </a:t>
            </a: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มิดดาวน์สวิง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 (MD), </a:t>
            </a: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อิมแพ็ก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 (I) &gt; </a:t>
            </a: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แอดเดรส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 (A), </a:t>
            </a: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มิดฟอลโลวทรู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 (MFT), </a:t>
            </a:r>
            <a:r>
              <a:rPr lang="en-US" sz="2200" err="1">
                <a:latin typeface="TH SarabunPSK" panose="020B0500040200020003" pitchFamily="34" charset="-34"/>
                <a:cs typeface="TH SarabunPSK" panose="020B0500040200020003" pitchFamily="34" charset="-34"/>
              </a:rPr>
              <a:t>ฟินิช</a:t>
            </a:r>
            <a:r>
              <a:rPr lang="en-US" sz="2200">
                <a:latin typeface="TH SarabunPSK" panose="020B0500040200020003" pitchFamily="34" charset="-34"/>
                <a:cs typeface="TH SarabunPSK" panose="020B0500040200020003" pitchFamily="34" charset="-34"/>
              </a:rPr>
              <a:t> (F)</a:t>
            </a:r>
          </a:p>
        </p:txBody>
      </p:sp>
    </p:spTree>
    <p:extLst>
      <p:ext uri="{BB962C8B-B14F-4D97-AF65-F5344CB8AC3E}">
        <p14:creationId xmlns:p14="http://schemas.microsoft.com/office/powerpoint/2010/main" val="1668424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F4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3"/>
          <p:cNvSpPr txBox="1"/>
          <p:nvPr/>
        </p:nvSpPr>
        <p:spPr>
          <a:xfrm>
            <a:off x="310550" y="1069250"/>
            <a:ext cx="8365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b="1">
                <a:solidFill>
                  <a:srgbClr val="98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การสกัดคุณลักษณะ </a:t>
            </a:r>
            <a:endParaRPr sz="2200" b="1">
              <a:solidFill>
                <a:srgbClr val="98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581" name="Google Shape;581;p63" descr="A picture containing text, clock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788" y="1261664"/>
            <a:ext cx="1683750" cy="11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039" y="2366536"/>
            <a:ext cx="2847275" cy="11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3324" y="3788516"/>
            <a:ext cx="1683749" cy="144216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690925" y="1699600"/>
            <a:ext cx="5354100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298450">
              <a:lnSpc>
                <a:spcPct val="115000"/>
              </a:lnSpc>
              <a:buClr>
                <a:schemeClr val="dk1"/>
              </a:buClr>
              <a:buSzPts val="1100"/>
              <a:buFont typeface="Sarabun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ภาพที่ผ่านการสังวัฒนาการมาจะมีความละเอียดที่น้อยลงแต่จะมีความหมายมากขึ้น 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5" name="Google Shape;585;p63"/>
          <p:cNvSpPr txBox="1"/>
          <p:nvPr/>
        </p:nvSpPr>
        <p:spPr>
          <a:xfrm>
            <a:off x="3659775" y="2399564"/>
            <a:ext cx="4636200" cy="115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298450">
              <a:lnSpc>
                <a:spcPct val="115000"/>
              </a:lnSpc>
              <a:buClr>
                <a:schemeClr val="dk1"/>
              </a:buClr>
              <a:buSzPts val="1100"/>
              <a:buFont typeface="Sarabun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สิ่งของขนาดเล็ก ๆ จำเป็นที่จะได้ตรวจจับในภาพที่มีความละเอียดสูง แต่สำหรับสิ่งของขนาดใหญ่ ๆ สามารถตรวจจับได้    ในภาพที่มีความละเอียดต่ำได้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ts val="1100"/>
              <a:buFont typeface="Sarabun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เพื่อความแม่นยำจึงควรทำนายในทุก ๆ ขั้นของการสังวัตนาการ?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ts val="1100"/>
              <a:buFont typeface="Sarabun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แต่จะสิ้นเปลืองเวลาและหน่วยความจำ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6" name="Google Shape;586;p63"/>
          <p:cNvSpPr txBox="1"/>
          <p:nvPr/>
        </p:nvSpPr>
        <p:spPr>
          <a:xfrm>
            <a:off x="878050" y="3748500"/>
            <a:ext cx="4898400" cy="154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100" b="1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โครงข่ายคุณลักษณะแบบพีระมิด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(Feature Pyramid Network)</a:t>
            </a:r>
            <a:endParaRPr sz="1100" b="1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>
              <a:lnSpc>
                <a:spcPct val="115000"/>
              </a:lnSpc>
            </a:pPr>
            <a:endParaRPr sz="1100" b="1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ts val="1100"/>
              <a:buFont typeface="Sarabun"/>
              <a:buChar char="●"/>
            </a:pP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การสร้างคืนชั้นต่าง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ๆ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กลับมาในฝั่งของท็อป-ดาวน์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(Top-down)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โดยมีการเพิ่มส่วนต่อข้าม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(Skip Connection)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ts val="1100"/>
              <a:buFont typeface="Sarabun"/>
              <a:buChar char="●"/>
            </a:pP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เพื่อลดผลกระทบจากการสุ่มตัวอย่างลง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Downsampling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)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และการสุ่มตัวอย่างขึ้น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Upsampling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)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ts val="1100"/>
              <a:buFont typeface="Sarabun"/>
              <a:buChar char="●"/>
            </a:pP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เพิ่มความแม่นยำของตำแหน่งของวัตถุที่ตรวจจับได้มากขึ้น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7" name="Google Shape;587;p63"/>
          <p:cNvSpPr txBox="1"/>
          <p:nvPr/>
        </p:nvSpPr>
        <p:spPr>
          <a:xfrm>
            <a:off x="0" y="5617651"/>
            <a:ext cx="63735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Lin, Tsung-Yi, et al. "Feature pyramid networks for object detection." </a:t>
            </a:r>
            <a:r>
              <a:rPr lang="en" sz="600" i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Proceedings of the IEEE conference on computer vision and pattern recognition</a:t>
            </a:r>
            <a:r>
              <a:rPr lang="en" sz="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. 2017.</a:t>
            </a:r>
            <a:endParaRPr sz="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>
              <a:lnSpc>
                <a:spcPct val="115000"/>
              </a:lnSpc>
            </a:pPr>
            <a:r>
              <a:rPr lang="en" sz="6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6"/>
              </a:rPr>
              <a:t>https://jonathan-hui.medium.com/understanding-feature-pyramid-networks-for-object-detection-fpn-45b227b9106c</a:t>
            </a:r>
            <a:endParaRPr sz="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8" name="Google Shape;588;p63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F4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"/>
          <p:cNvSpPr txBox="1"/>
          <p:nvPr/>
        </p:nvSpPr>
        <p:spPr>
          <a:xfrm>
            <a:off x="548575" y="1062000"/>
            <a:ext cx="2337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b="1">
                <a:solidFill>
                  <a:srgbClr val="98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การทำนายผล </a:t>
            </a:r>
            <a:endParaRPr sz="2200" b="1">
              <a:solidFill>
                <a:srgbClr val="98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95" name="Google Shape;595;p64"/>
          <p:cNvSpPr txBox="1"/>
          <p:nvPr/>
        </p:nvSpPr>
        <p:spPr>
          <a:xfrm>
            <a:off x="1483851" y="1961688"/>
            <a:ext cx="1464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จุดศูนย์กลางของวัตถุ (Center)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algn="ctr"/>
            <a:endParaRPr sz="10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algn="ctr"/>
            <a:endParaRPr sz="10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algn="ctr"/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จุดสำคัญที่ถูกถดถอย (Keypoint Regression)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algn="ctr"/>
            <a:endParaRPr sz="10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596" name="Google Shape;596;p64"/>
          <p:cNvPicPr preferRelativeResize="0"/>
          <p:nvPr/>
        </p:nvPicPr>
        <p:blipFill rotWithShape="1">
          <a:blip r:embed="rId3">
            <a:alphaModFix/>
          </a:blip>
          <a:srcRect l="80276" b="2638"/>
          <a:stretch/>
        </p:blipFill>
        <p:spPr>
          <a:xfrm>
            <a:off x="728526" y="1582576"/>
            <a:ext cx="681254" cy="18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92" y="1467783"/>
            <a:ext cx="1294750" cy="199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1726" y="1467782"/>
            <a:ext cx="1333237" cy="199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7521" y="1467783"/>
            <a:ext cx="1200551" cy="19927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64"/>
          <p:cNvCxnSpPr/>
          <p:nvPr/>
        </p:nvCxnSpPr>
        <p:spPr>
          <a:xfrm rot="10800000">
            <a:off x="2821773" y="2150380"/>
            <a:ext cx="1009800" cy="17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" name="Google Shape;601;p64"/>
          <p:cNvCxnSpPr/>
          <p:nvPr/>
        </p:nvCxnSpPr>
        <p:spPr>
          <a:xfrm rot="10800000">
            <a:off x="2907901" y="2835230"/>
            <a:ext cx="725700" cy="14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2" name="Google Shape;602;p64"/>
          <p:cNvSpPr txBox="1"/>
          <p:nvPr/>
        </p:nvSpPr>
        <p:spPr>
          <a:xfrm>
            <a:off x="4897550" y="3460525"/>
            <a:ext cx="17313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แผนภูมิความร้อนของจุดสำคัญ (Keypoint Heatmap)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03" name="Google Shape;603;p64"/>
          <p:cNvSpPr txBox="1"/>
          <p:nvPr/>
        </p:nvSpPr>
        <p:spPr>
          <a:xfrm>
            <a:off x="6905405" y="3460531"/>
            <a:ext cx="138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ค่าชดเชยของจุดสำคัญ (Local Offsets)</a:t>
            </a:r>
            <a:endParaRPr/>
          </a:p>
        </p:txBody>
      </p:sp>
      <p:sp>
        <p:nvSpPr>
          <p:cNvPr id="604" name="Google Shape;604;p64"/>
          <p:cNvSpPr txBox="1"/>
          <p:nvPr/>
        </p:nvSpPr>
        <p:spPr>
          <a:xfrm>
            <a:off x="628500" y="3953125"/>
            <a:ext cx="7887000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298450">
              <a:lnSpc>
                <a:spcPct val="150000"/>
              </a:lnSpc>
              <a:buClr>
                <a:schemeClr val="dk1"/>
              </a:buClr>
              <a:buSzPts val="1100"/>
              <a:buFont typeface="Sarabun"/>
              <a:buAutoNum type="arabicPeriod"/>
            </a:pP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จุดสำคัญที่ถูกถดถอยที่ขึ้นกับจุดศูนย์กลางของวัตถุหนึ่ง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ๆ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จะถูกทำนายออกมาก่อน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457200" indent="-298450">
              <a:lnSpc>
                <a:spcPct val="150000"/>
              </a:lnSpc>
              <a:buClr>
                <a:schemeClr val="dk1"/>
              </a:buClr>
              <a:buSzPts val="1100"/>
              <a:buFont typeface="Sarabun"/>
              <a:buAutoNum type="arabicPeriod"/>
            </a:pP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หลังจากนั้นจะทำนายแผนภูมิความร้อนของจุดสำคัญออกมา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457200" indent="-298450">
              <a:lnSpc>
                <a:spcPct val="150000"/>
              </a:lnSpc>
              <a:buClr>
                <a:schemeClr val="dk1"/>
              </a:buClr>
              <a:buSzPts val="1100"/>
              <a:buFont typeface="Sarabun"/>
              <a:buAutoNum type="arabicPeriod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แต่ละพิกเซลของแต่ละแผนภูมิความร้อนของจุดสำคัญจะถูกคูณด้วยค่าถ่วงน้ำหนักที่ขึ้นกับส่วนกลับของระยะห่างระหว่างพิกเซลนั้นและจุดสำคัญที่ถูกถดถอยที่เกี่ยวข้อง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เพื่อจำแนกว่าจุดสำคัญหนึ่ง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ๆ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เป็นของวัตถุใดในภาพ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ในกรณีที่มีหลายวัตถุในภาพเดียวกัน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)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หรือก็คือจะเป็นการรับประกันว่าจะไม่สนใจวัตถุอื่น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ๆ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100" err="1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ที่อยู่ในพื้นหลังที่ไม่ใช่วัตถุหลัก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marL="457200" indent="-298450">
              <a:lnSpc>
                <a:spcPct val="150000"/>
              </a:lnSpc>
              <a:buClr>
                <a:schemeClr val="dk1"/>
              </a:buClr>
              <a:buSzPts val="1100"/>
              <a:buFont typeface="Sarabun"/>
              <a:buAutoNum type="arabicPeriod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อย่างไรก็ตามตำแหน่งของจุดสำคัญก็หาจากแผนภูมิความร้อนของจุดสำคัญที่เพิ่มการชดเชยเข้าไปให้ถูกต้องมากขึ้น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05" name="Google Shape;605;p64"/>
          <p:cNvSpPr txBox="1"/>
          <p:nvPr/>
        </p:nvSpPr>
        <p:spPr>
          <a:xfrm>
            <a:off x="0" y="5577025"/>
            <a:ext cx="463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600" u="sng">
                <a:solidFill>
                  <a:schemeClr val="hlink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  <a:hlinkClick r:id="rId7"/>
              </a:rPr>
              <a:t>https://www.youtube.com/watch?v=h7WejF3QLDM&amp;t=165s</a:t>
            </a:r>
            <a:endParaRPr sz="600">
              <a:solidFill>
                <a:srgbClr val="222222"/>
              </a:solidFill>
              <a:highlight>
                <a:schemeClr val="lt1"/>
              </a:highlight>
              <a:latin typeface="Sarabun"/>
              <a:ea typeface="Sarabun"/>
              <a:cs typeface="Sarabun"/>
              <a:sym typeface="Sarabun"/>
            </a:endParaRPr>
          </a:p>
          <a:p>
            <a:r>
              <a:rPr lang="en" sz="600" u="sng">
                <a:solidFill>
                  <a:schemeClr val="hlink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  <a:hlinkClick r:id="rId8"/>
              </a:rPr>
              <a:t>https://blog.tensorflow.org/2021/05/next-generation-pose-detection-with-movenet-and-tensorflowjs.html</a:t>
            </a:r>
            <a:endParaRPr sz="600">
              <a:solidFill>
                <a:srgbClr val="222222"/>
              </a:solidFill>
              <a:highlight>
                <a:schemeClr val="lt1"/>
              </a:highlight>
              <a:latin typeface="Sarabun"/>
              <a:ea typeface="Sarabun"/>
              <a:cs typeface="Sarabun"/>
              <a:sym typeface="Sarabun"/>
            </a:endParaRPr>
          </a:p>
          <a:p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Zhou, Xingyi, Dequan Wang, and Philipp Krähenbühl. "Objects as points." </a:t>
            </a:r>
            <a:r>
              <a:rPr lang="en" sz="600" i="1">
                <a:solidFill>
                  <a:srgbClr val="222222"/>
                </a:solidFill>
                <a:latin typeface="Sarabun"/>
                <a:ea typeface="Sarabun"/>
                <a:cs typeface="Sarabun"/>
                <a:sym typeface="Sarabun"/>
              </a:rPr>
              <a:t>arXiv preprint arXiv:1904.07850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(2019).</a:t>
            </a:r>
            <a:endParaRPr sz="600">
              <a:solidFill>
                <a:srgbClr val="222222"/>
              </a:solidFill>
              <a:highlight>
                <a:schemeClr val="lt1"/>
              </a:highlight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06" name="Google Shape;606;p64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BFDAE-F04A-FBA3-4828-96E8658D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7</a:t>
            </a:fld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772BA-E0CE-6A99-D538-99B99A67A760}"/>
              </a:ext>
            </a:extLst>
          </p:cNvPr>
          <p:cNvSpPr txBox="1"/>
          <p:nvPr/>
        </p:nvSpPr>
        <p:spPr>
          <a:xfrm>
            <a:off x="192858" y="90977"/>
            <a:ext cx="208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solidFill>
                  <a:srgbClr val="C00000"/>
                </a:solidFill>
                <a:latin typeface="TH SarabunPSK" panose="020B0500040200020003" pitchFamily="34" charset="-34"/>
                <a:ea typeface="Sarabun ExtraBold"/>
                <a:cs typeface="TH SarabunPSK" panose="020B0500040200020003" pitchFamily="34" charset="-34"/>
                <a:sym typeface="Sarabun ExtraBold"/>
              </a:rPr>
              <a:t>ภาพรวมของโครงงาน</a:t>
            </a:r>
            <a:endParaRPr lang="en-TH" sz="2400">
              <a:solidFill>
                <a:srgbClr val="C000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8E1573-5618-1FC9-9D26-600669835330}"/>
              </a:ext>
            </a:extLst>
          </p:cNvPr>
          <p:cNvSpPr/>
          <p:nvPr/>
        </p:nvSpPr>
        <p:spPr>
          <a:xfrm>
            <a:off x="2332227" y="59606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E9E9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GolfDB Dataset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41C5C0-1490-F805-7DCF-0549F0E44736}"/>
              </a:ext>
            </a:extLst>
          </p:cNvPr>
          <p:cNvSpPr/>
          <p:nvPr/>
        </p:nvSpPr>
        <p:spPr>
          <a:xfrm>
            <a:off x="2332224" y="2028158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9CA8F7-8E76-E036-A48C-A6C47D85CD33}"/>
              </a:ext>
            </a:extLst>
          </p:cNvPr>
          <p:cNvSpPr/>
          <p:nvPr/>
        </p:nvSpPr>
        <p:spPr>
          <a:xfrm>
            <a:off x="2332224" y="3300833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967761A-1B9C-5188-DBDE-D994DA0463A0}"/>
              </a:ext>
            </a:extLst>
          </p:cNvPr>
          <p:cNvSpPr/>
          <p:nvPr/>
        </p:nvSpPr>
        <p:spPr>
          <a:xfrm>
            <a:off x="2347353" y="458553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6FDAF4">
              <a:alpha val="2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Template Matching Algorithm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03A550-567E-1461-E7F7-BE87E3525BCF}"/>
              </a:ext>
            </a:extLst>
          </p:cNvPr>
          <p:cNvSpPr/>
          <p:nvPr/>
        </p:nvSpPr>
        <p:spPr>
          <a:xfrm>
            <a:off x="4709665" y="2028157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689E4-E7AB-BAB5-8D3C-CFB23BAA327C}"/>
              </a:ext>
            </a:extLst>
          </p:cNvPr>
          <p:cNvSpPr/>
          <p:nvPr/>
        </p:nvSpPr>
        <p:spPr>
          <a:xfrm>
            <a:off x="4709665" y="3304156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DC4291-E128-9AE1-3EF5-D7AF0310C55B}"/>
              </a:ext>
            </a:extLst>
          </p:cNvPr>
          <p:cNvSpPr/>
          <p:nvPr/>
        </p:nvSpPr>
        <p:spPr>
          <a:xfrm>
            <a:off x="2833799" y="1392679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E7099AB-57EE-0992-1FBD-6291EA7DC502}"/>
              </a:ext>
            </a:extLst>
          </p:cNvPr>
          <p:cNvSpPr/>
          <p:nvPr/>
        </p:nvSpPr>
        <p:spPr>
          <a:xfrm>
            <a:off x="5211241" y="1389701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8F852-84F0-E7DD-CD04-72B87E2D6954}"/>
              </a:ext>
            </a:extLst>
          </p:cNvPr>
          <p:cNvCxnSpPr>
            <a:stCxn id="10" idx="2"/>
          </p:cNvCxnSpPr>
          <p:nvPr/>
        </p:nvCxnSpPr>
        <p:spPr>
          <a:xfrm flipH="1">
            <a:off x="3375715" y="3881746"/>
            <a:ext cx="1" cy="70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C62158-CA91-A9BD-8C49-FE96FD0616F0}"/>
              </a:ext>
            </a:extLst>
          </p:cNvPr>
          <p:cNvCxnSpPr>
            <a:stCxn id="18" idx="2"/>
          </p:cNvCxnSpPr>
          <p:nvPr/>
        </p:nvCxnSpPr>
        <p:spPr>
          <a:xfrm>
            <a:off x="5753157" y="3885069"/>
            <a:ext cx="0" cy="700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0FE123-053A-0670-4EFB-36E68734EA0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375716" y="2609071"/>
            <a:ext cx="0" cy="691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518C6D-E68E-2AEA-9E0F-76EEC64742E9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753157" y="2609070"/>
            <a:ext cx="0" cy="695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398363-1A03-2F0E-A0D2-E4D8C401B051}"/>
              </a:ext>
            </a:extLst>
          </p:cNvPr>
          <p:cNvCxnSpPr>
            <a:stCxn id="41" idx="2"/>
            <a:endCxn id="9" idx="0"/>
          </p:cNvCxnSpPr>
          <p:nvPr/>
        </p:nvCxnSpPr>
        <p:spPr>
          <a:xfrm>
            <a:off x="3375716" y="1812456"/>
            <a:ext cx="0" cy="215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65A3ED-5811-52F7-4450-D95B37107702}"/>
              </a:ext>
            </a:extLst>
          </p:cNvPr>
          <p:cNvCxnSpPr>
            <a:stCxn id="42" idx="2"/>
            <a:endCxn id="17" idx="0"/>
          </p:cNvCxnSpPr>
          <p:nvPr/>
        </p:nvCxnSpPr>
        <p:spPr>
          <a:xfrm flipH="1">
            <a:off x="5753157" y="1809478"/>
            <a:ext cx="1" cy="218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2202B1-D9DF-4199-16A7-E25E89967147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3375715" y="1171022"/>
            <a:ext cx="1" cy="221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29263E-DA71-DC53-0540-B3B1A76FB7B0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5753157" y="1171022"/>
            <a:ext cx="1" cy="218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F0BC45-3027-F797-75B4-85D406681055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flipH="1">
            <a:off x="4419208" y="2318614"/>
            <a:ext cx="290457" cy="1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E05B23-281F-79B9-4E52-AC608695A56D}"/>
              </a:ext>
            </a:extLst>
          </p:cNvPr>
          <p:cNvSpPr/>
          <p:nvPr/>
        </p:nvSpPr>
        <p:spPr>
          <a:xfrm>
            <a:off x="2798283" y="5471887"/>
            <a:ext cx="3496791" cy="790049"/>
          </a:xfrm>
          <a:prstGeom prst="roundRect">
            <a:avLst>
              <a:gd name="adj" fmla="val 0"/>
            </a:avLst>
          </a:prstGeom>
          <a:solidFill>
            <a:srgbClr val="C00000">
              <a:alpha val="2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Cosine Similarity Score Comparison [%]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2993DE-8FE6-FE73-E885-F70F9D44ACA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546679" y="5174135"/>
            <a:ext cx="0" cy="29775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E489EA-3F25-1517-CDBC-37187A58E408}"/>
              </a:ext>
            </a:extLst>
          </p:cNvPr>
          <p:cNvSpPr/>
          <p:nvPr/>
        </p:nvSpPr>
        <p:spPr>
          <a:xfrm>
            <a:off x="591387" y="2001603"/>
            <a:ext cx="1289925" cy="580913"/>
          </a:xfrm>
          <a:prstGeom prst="roundRect">
            <a:avLst>
              <a:gd name="adj" fmla="val 0"/>
            </a:avLst>
          </a:prstGeom>
          <a:solidFill>
            <a:srgbClr val="F9F1EE"/>
          </a:solidFill>
          <a:ln>
            <a:solidFill>
              <a:srgbClr val="945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SwingNet Retraining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2A4DC4-9BA2-1141-94AF-A6BF0D329069}"/>
              </a:ext>
            </a:extLst>
          </p:cNvPr>
          <p:cNvCxnSpPr>
            <a:cxnSpLocks/>
          </p:cNvCxnSpPr>
          <p:nvPr/>
        </p:nvCxnSpPr>
        <p:spPr>
          <a:xfrm flipH="1">
            <a:off x="1890153" y="2311172"/>
            <a:ext cx="442071" cy="0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4E13D1-3C1C-DB76-1321-A9543B670CC9}"/>
              </a:ext>
            </a:extLst>
          </p:cNvPr>
          <p:cNvCxnSpPr>
            <a:cxnSpLocks/>
          </p:cNvCxnSpPr>
          <p:nvPr/>
        </p:nvCxnSpPr>
        <p:spPr>
          <a:xfrm flipH="1">
            <a:off x="2098050" y="3082828"/>
            <a:ext cx="127766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35FB44-F69F-B223-B9FA-87A6D83F0784}"/>
              </a:ext>
            </a:extLst>
          </p:cNvPr>
          <p:cNvCxnSpPr>
            <a:cxnSpLocks/>
          </p:cNvCxnSpPr>
          <p:nvPr/>
        </p:nvCxnSpPr>
        <p:spPr>
          <a:xfrm>
            <a:off x="5753155" y="3080123"/>
            <a:ext cx="1333951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56C0DA-88C5-818C-2564-FB326D86A52E}"/>
              </a:ext>
            </a:extLst>
          </p:cNvPr>
          <p:cNvGrpSpPr/>
          <p:nvPr/>
        </p:nvGrpSpPr>
        <p:grpSpPr>
          <a:xfrm>
            <a:off x="6952811" y="2738930"/>
            <a:ext cx="2191189" cy="1288653"/>
            <a:chOff x="6952811" y="3363525"/>
            <a:chExt cx="2191189" cy="128865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0800A85-C2C0-C8EE-9C65-E3E4CF6F14D8}"/>
                </a:ext>
              </a:extLst>
            </p:cNvPr>
            <p:cNvSpPr/>
            <p:nvPr/>
          </p:nvSpPr>
          <p:spPr>
            <a:xfrm>
              <a:off x="7090634" y="3363525"/>
              <a:ext cx="1866160" cy="1288653"/>
            </a:xfrm>
            <a:prstGeom prst="roundRect">
              <a:avLst>
                <a:gd name="adj" fmla="val 0"/>
              </a:avLst>
            </a:prstGeom>
            <a:solidFill>
              <a:srgbClr val="FAF1EE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H" sz="18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20" name="Picture 19" descr="A person playing golf&#10;&#10;Description automatically generated with medium confidence">
              <a:extLst>
                <a:ext uri="{FF2B5EF4-FFF2-40B4-BE49-F238E27FC236}">
                  <a16:creationId xmlns:a16="http://schemas.microsoft.com/office/drawing/2014/main" id="{73089C1A-81B2-4415-B093-B047E8DD4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6726" y="3716150"/>
              <a:ext cx="396000" cy="396000"/>
            </a:xfrm>
            <a:prstGeom prst="rect">
              <a:avLst/>
            </a:prstGeom>
          </p:spPr>
        </p:pic>
        <p:pic>
          <p:nvPicPr>
            <p:cNvPr id="21" name="Picture 20" descr="A person playing golf&#10;&#10;Description automatically generated with medium confidence">
              <a:extLst>
                <a:ext uri="{FF2B5EF4-FFF2-40B4-BE49-F238E27FC236}">
                  <a16:creationId xmlns:a16="http://schemas.microsoft.com/office/drawing/2014/main" id="{4A812198-F88B-F943-D998-778F05503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4418" y="3716150"/>
              <a:ext cx="396000" cy="396000"/>
            </a:xfrm>
            <a:prstGeom prst="rect">
              <a:avLst/>
            </a:prstGeom>
          </p:spPr>
        </p:pic>
        <p:pic>
          <p:nvPicPr>
            <p:cNvPr id="22" name="Picture 21" descr="A person swinging a golf club&#10;&#10;Description automatically generated with medium confidence">
              <a:extLst>
                <a:ext uri="{FF2B5EF4-FFF2-40B4-BE49-F238E27FC236}">
                  <a16:creationId xmlns:a16="http://schemas.microsoft.com/office/drawing/2014/main" id="{610D4426-7D13-1934-FB0C-627C59E8B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5827" y="3716150"/>
              <a:ext cx="396000" cy="396000"/>
            </a:xfrm>
            <a:prstGeom prst="rect">
              <a:avLst/>
            </a:prstGeom>
          </p:spPr>
        </p:pic>
        <p:pic>
          <p:nvPicPr>
            <p:cNvPr id="23" name="Picture 22" descr="A person swinging a golf club&#10;&#10;Description automatically generated">
              <a:extLst>
                <a:ext uri="{FF2B5EF4-FFF2-40B4-BE49-F238E27FC236}">
                  <a16:creationId xmlns:a16="http://schemas.microsoft.com/office/drawing/2014/main" id="{84A99005-A4A3-372C-092E-83A36FFBF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1845" y="3716150"/>
              <a:ext cx="396000" cy="396000"/>
            </a:xfrm>
            <a:prstGeom prst="rect">
              <a:avLst/>
            </a:prstGeom>
          </p:spPr>
        </p:pic>
        <p:pic>
          <p:nvPicPr>
            <p:cNvPr id="24" name="Picture 23" descr="A person swinging a golf club&#10;&#10;Description automatically generated">
              <a:extLst>
                <a:ext uri="{FF2B5EF4-FFF2-40B4-BE49-F238E27FC236}">
                  <a16:creationId xmlns:a16="http://schemas.microsoft.com/office/drawing/2014/main" id="{5E2E1414-3D6F-2041-4BEA-17BD2F6D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6726" y="4139701"/>
              <a:ext cx="396000" cy="396000"/>
            </a:xfrm>
            <a:prstGeom prst="rect">
              <a:avLst/>
            </a:prstGeom>
          </p:spPr>
        </p:pic>
        <p:pic>
          <p:nvPicPr>
            <p:cNvPr id="25" name="Picture 24" descr="A person playing golf&#10;&#10;Description automatically generated with medium confidence">
              <a:extLst>
                <a:ext uri="{FF2B5EF4-FFF2-40B4-BE49-F238E27FC236}">
                  <a16:creationId xmlns:a16="http://schemas.microsoft.com/office/drawing/2014/main" id="{8F9FF48C-9D7D-5EAE-07AC-09224658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863" y="4141543"/>
              <a:ext cx="396000" cy="396000"/>
            </a:xfrm>
            <a:prstGeom prst="rect">
              <a:avLst/>
            </a:prstGeom>
          </p:spPr>
        </p:pic>
        <p:pic>
          <p:nvPicPr>
            <p:cNvPr id="26" name="Picture 25" descr="A person swinging a golf club&#10;&#10;Description automatically generated">
              <a:extLst>
                <a:ext uri="{FF2B5EF4-FFF2-40B4-BE49-F238E27FC236}">
                  <a16:creationId xmlns:a16="http://schemas.microsoft.com/office/drawing/2014/main" id="{F3AAC646-BDBC-BF45-F59B-9AA13616A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49457" y="4138082"/>
              <a:ext cx="396000" cy="396000"/>
            </a:xfrm>
            <a:prstGeom prst="rect">
              <a:avLst/>
            </a:prstGeom>
          </p:spPr>
        </p:pic>
        <p:pic>
          <p:nvPicPr>
            <p:cNvPr id="27" name="Picture 26" descr="A picture containing text, tree, athletic game, sport&#10;&#10;Description automatically generated">
              <a:extLst>
                <a:ext uri="{FF2B5EF4-FFF2-40B4-BE49-F238E27FC236}">
                  <a16:creationId xmlns:a16="http://schemas.microsoft.com/office/drawing/2014/main" id="{5A701447-4EAA-EB6F-DADA-72999994F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80594" y="4146085"/>
              <a:ext cx="396000" cy="396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DC4AA7-2BF2-5A42-CB18-35832EBE770A}"/>
                </a:ext>
              </a:extLst>
            </p:cNvPr>
            <p:cNvSpPr txBox="1"/>
            <p:nvPr/>
          </p:nvSpPr>
          <p:spPr>
            <a:xfrm>
              <a:off x="6952811" y="3400360"/>
              <a:ext cx="2191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เฟรมท่าทั้ง </a:t>
              </a:r>
              <a:r>
                <a:rPr lang="en-US" sz="16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8</a:t>
              </a:r>
              <a:r>
                <a:rPr lang="th-TH" sz="16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en-US" sz="16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+ </a:t>
              </a:r>
              <a:r>
                <a:rPr lang="th-TH" sz="16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ค่าความ</a:t>
              </a:r>
              <a:r>
                <a:rPr lang="th-TH" sz="160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เชื่อมั่น</a:t>
              </a:r>
              <a:endParaRPr lang="en-TH" sz="16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857611-6AF8-72B5-98D5-C54C793BEC9D}"/>
              </a:ext>
            </a:extLst>
          </p:cNvPr>
          <p:cNvGrpSpPr/>
          <p:nvPr/>
        </p:nvGrpSpPr>
        <p:grpSpPr>
          <a:xfrm>
            <a:off x="68833" y="2731928"/>
            <a:ext cx="2191189" cy="1288653"/>
            <a:chOff x="24148" y="4804558"/>
            <a:chExt cx="2191189" cy="128865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A500ABF-CCE1-2E50-F66D-524C968A4F98}"/>
                </a:ext>
              </a:extLst>
            </p:cNvPr>
            <p:cNvGrpSpPr/>
            <p:nvPr/>
          </p:nvGrpSpPr>
          <p:grpSpPr>
            <a:xfrm>
              <a:off x="187205" y="4804558"/>
              <a:ext cx="1866160" cy="1288653"/>
              <a:chOff x="187205" y="4804558"/>
              <a:chExt cx="1866160" cy="1288653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40205A8C-9DA1-0DF4-2E97-0EBD8E8D4782}"/>
                  </a:ext>
                </a:extLst>
              </p:cNvPr>
              <p:cNvSpPr/>
              <p:nvPr/>
            </p:nvSpPr>
            <p:spPr>
              <a:xfrm>
                <a:off x="187205" y="4804558"/>
                <a:ext cx="1866160" cy="1288653"/>
              </a:xfrm>
              <a:prstGeom prst="roundRect">
                <a:avLst>
                  <a:gd name="adj" fmla="val 0"/>
                </a:avLst>
              </a:prstGeom>
              <a:solidFill>
                <a:srgbClr val="FAF1EE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TH" sz="18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pic>
            <p:nvPicPr>
              <p:cNvPr id="33" name="Picture 32" descr="A person playing golf&#10;&#10;Description automatically generated with medium confidence">
                <a:extLst>
                  <a:ext uri="{FF2B5EF4-FFF2-40B4-BE49-F238E27FC236}">
                    <a16:creationId xmlns:a16="http://schemas.microsoft.com/office/drawing/2014/main" id="{5AD1476A-583F-9A20-FA10-15A7D2BEA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4891" y="5157578"/>
                <a:ext cx="392400" cy="392400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text, athletic game, sport, tree&#10;&#10;Description automatically generated">
                <a:extLst>
                  <a:ext uri="{FF2B5EF4-FFF2-40B4-BE49-F238E27FC236}">
                    <a16:creationId xmlns:a16="http://schemas.microsoft.com/office/drawing/2014/main" id="{8FFA8695-97D8-B392-954E-513609CF8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048" y="5161306"/>
                <a:ext cx="392400" cy="392400"/>
              </a:xfrm>
              <a:prstGeom prst="rect">
                <a:avLst/>
              </a:prstGeom>
            </p:spPr>
          </p:pic>
          <p:pic>
            <p:nvPicPr>
              <p:cNvPr id="35" name="Picture 34" descr="A person swinging a baseball bat&#10;&#10;Description automatically generated">
                <a:extLst>
                  <a:ext uri="{FF2B5EF4-FFF2-40B4-BE49-F238E27FC236}">
                    <a16:creationId xmlns:a16="http://schemas.microsoft.com/office/drawing/2014/main" id="{86E4F9D7-5200-C3E4-FB5E-CAA9707F7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9743" y="5160384"/>
                <a:ext cx="392400" cy="392400"/>
              </a:xfrm>
              <a:prstGeom prst="rect">
                <a:avLst/>
              </a:prstGeom>
            </p:spPr>
          </p:pic>
          <p:pic>
            <p:nvPicPr>
              <p:cNvPr id="36" name="Picture 35" descr="A person swinging a golf club&#10;&#10;Description automatically generated">
                <a:extLst>
                  <a:ext uri="{FF2B5EF4-FFF2-40B4-BE49-F238E27FC236}">
                    <a16:creationId xmlns:a16="http://schemas.microsoft.com/office/drawing/2014/main" id="{5F1CCF2D-627E-4C03-D852-51177624D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38081" y="5155458"/>
                <a:ext cx="392400" cy="392400"/>
              </a:xfrm>
              <a:prstGeom prst="rect">
                <a:avLst/>
              </a:prstGeom>
            </p:spPr>
          </p:pic>
          <p:pic>
            <p:nvPicPr>
              <p:cNvPr id="37" name="Picture 36" descr="A person swinging a baseball bat&#10;&#10;Description automatically generated">
                <a:extLst>
                  <a:ext uri="{FF2B5EF4-FFF2-40B4-BE49-F238E27FC236}">
                    <a16:creationId xmlns:a16="http://schemas.microsoft.com/office/drawing/2014/main" id="{1386CCFC-CDEB-2BED-7563-0600F2049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4891" y="5587712"/>
                <a:ext cx="392400" cy="392400"/>
              </a:xfrm>
              <a:prstGeom prst="rect">
                <a:avLst/>
              </a:prstGeom>
            </p:spPr>
          </p:pic>
          <p:pic>
            <p:nvPicPr>
              <p:cNvPr id="38" name="Picture 37" descr="A person playing golf&#10;&#10;Description automatically generated with medium confidence">
                <a:extLst>
                  <a:ext uri="{FF2B5EF4-FFF2-40B4-BE49-F238E27FC236}">
                    <a16:creationId xmlns:a16="http://schemas.microsoft.com/office/drawing/2014/main" id="{986A122C-550C-70FB-7768-6CEA92A67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048" y="5580465"/>
                <a:ext cx="392400" cy="392400"/>
              </a:xfrm>
              <a:prstGeom prst="rect">
                <a:avLst/>
              </a:prstGeom>
            </p:spPr>
          </p:pic>
          <p:pic>
            <p:nvPicPr>
              <p:cNvPr id="39" name="Picture 38" descr="A person swinging a golf club&#10;&#10;Description automatically generated">
                <a:extLst>
                  <a:ext uri="{FF2B5EF4-FFF2-40B4-BE49-F238E27FC236}">
                    <a16:creationId xmlns:a16="http://schemas.microsoft.com/office/drawing/2014/main" id="{3B0934B1-A506-5778-8B1D-7E3AE677A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9743" y="5580465"/>
                <a:ext cx="392400" cy="392400"/>
              </a:xfrm>
              <a:prstGeom prst="rect">
                <a:avLst/>
              </a:prstGeom>
            </p:spPr>
          </p:pic>
          <p:pic>
            <p:nvPicPr>
              <p:cNvPr id="40" name="Picture 39" descr="A person swinging a golf club&#10;&#10;Description automatically generated">
                <a:extLst>
                  <a:ext uri="{FF2B5EF4-FFF2-40B4-BE49-F238E27FC236}">
                    <a16:creationId xmlns:a16="http://schemas.microsoft.com/office/drawing/2014/main" id="{BAE8D7BF-9278-B6B5-D5AA-CA1D7B7FF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7264" y="5580465"/>
                <a:ext cx="392400" cy="392400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5AA816-01C2-1DF6-1A5C-510E8F7EB425}"/>
                </a:ext>
              </a:extLst>
            </p:cNvPr>
            <p:cNvSpPr txBox="1"/>
            <p:nvPr/>
          </p:nvSpPr>
          <p:spPr>
            <a:xfrm>
              <a:off x="24148" y="4852879"/>
              <a:ext cx="2191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เฟรมท่าทั้ง </a:t>
              </a:r>
              <a:r>
                <a:rPr lang="en-US" sz="16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8</a:t>
              </a:r>
              <a:r>
                <a:rPr lang="th-TH" sz="16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en-US" sz="16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+ </a:t>
              </a:r>
              <a:r>
                <a:rPr lang="th-TH" sz="16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ค่าความ</a:t>
              </a:r>
              <a:r>
                <a:rPr lang="th-TH" sz="1600"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เชื่อมั่น</a:t>
              </a:r>
              <a:endParaRPr lang="en-TH" sz="1600"/>
            </a:p>
          </p:txBody>
        </p:sp>
      </p:grpSp>
      <p:sp>
        <p:nvSpPr>
          <p:cNvPr id="7" name="Google Shape;199;p31">
            <a:extLst>
              <a:ext uri="{FF2B5EF4-FFF2-40B4-BE49-F238E27FC236}">
                <a16:creationId xmlns:a16="http://schemas.microsoft.com/office/drawing/2014/main" id="{DD8C2979-35C3-6569-0C29-8C5DF911EDFE}"/>
              </a:ext>
            </a:extLst>
          </p:cNvPr>
          <p:cNvSpPr txBox="1"/>
          <p:nvPr/>
        </p:nvSpPr>
        <p:spPr>
          <a:xfrm>
            <a:off x="6998809" y="1918817"/>
            <a:ext cx="195798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McNally, William, et al. "</a:t>
            </a:r>
            <a:r>
              <a:rPr lang="en" sz="9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GolfDB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: A video database for golf swing sequencing." </a:t>
            </a:r>
            <a:r>
              <a:rPr lang="en" sz="9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Proceedings of the IEEE/CVF Conference on Computer Vision and Pattern Recognition Workshops</a:t>
            </a:r>
            <a:r>
              <a:rPr lang="en" sz="9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. 2019.</a:t>
            </a:r>
            <a:endParaRPr sz="9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37563394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F4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5"/>
          <p:cNvSpPr txBox="1"/>
          <p:nvPr/>
        </p:nvSpPr>
        <p:spPr>
          <a:xfrm>
            <a:off x="310550" y="1069250"/>
            <a:ext cx="8352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b="1">
                <a:solidFill>
                  <a:srgbClr val="98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การประเมินผลแบบจำลองมูฟเน็ต</a:t>
            </a:r>
            <a:endParaRPr sz="2200" b="1">
              <a:solidFill>
                <a:srgbClr val="98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13" name="Google Shape;613;p65"/>
          <p:cNvSpPr txBox="1"/>
          <p:nvPr/>
        </p:nvSpPr>
        <p:spPr>
          <a:xfrm>
            <a:off x="385900" y="1608851"/>
            <a:ext cx="78426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04800">
              <a:buClr>
                <a:schemeClr val="dk1"/>
              </a:buClr>
              <a:buSzPts val="1200"/>
              <a:buFont typeface="Sarabun"/>
              <a:buChar char="●"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mAP (Keypoint Mean Average Precision) ร่วมกับ OKS (Object Keypoint Similarity)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indent="-304800">
              <a:lnSpc>
                <a:spcPct val="150000"/>
              </a:lnSpc>
              <a:buClr>
                <a:schemeClr val="dk1"/>
              </a:buClr>
              <a:buSzPts val="1200"/>
              <a:buFont typeface="Sarabun"/>
              <a:buChar char="●"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ค่า OKS จะแสดงว่าจุดสำคัญที่ได้จากการทำนายนั้นอยู่ใกล้กับจุดสำคัญที่แท้จริงเท่าไร (ค่า OKS มีค่าตั้งแต่ 0 ถึง 1) 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indent="-304800">
              <a:lnSpc>
                <a:spcPct val="150000"/>
              </a:lnSpc>
              <a:buClr>
                <a:schemeClr val="dk1"/>
              </a:buClr>
              <a:buSzPts val="1200"/>
              <a:buFont typeface="Sarabun"/>
              <a:buChar char="●"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เราสามารถบอกได้ว่าการตรวจจับจุดสำคัญจะถูกต้องก็ต่อเมื่อจุดสำคัญดังกล่าวมีค่า OKS มากกว่าค่าขีดแบ่ง (Threshold) ค่าหนึ่ง 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indent="-304800">
              <a:lnSpc>
                <a:spcPct val="150000"/>
              </a:lnSpc>
              <a:buClr>
                <a:schemeClr val="dk1"/>
              </a:buClr>
              <a:buSzPts val="1200"/>
              <a:buFont typeface="Sarabun"/>
              <a:buChar char="●"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ค่า AP จะคำนวณจากจำนวนการทำนายที่ถูกและผิดของแต่ละจุดสำคัญ (เมทริกซ์สับสน) โดยมีค่า OKS เป็นขีดแบ่งแทนที่จะใช้ค่า IoU (Intersection over Union) แบบวิธีทั่วไป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indent="-304800">
              <a:lnSpc>
                <a:spcPct val="150000"/>
              </a:lnSpc>
              <a:buClr>
                <a:schemeClr val="dk1"/>
              </a:buClr>
              <a:buSzPts val="1200"/>
              <a:buFont typeface="Sarabun"/>
              <a:buChar char="●"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สุดท้ายนำมาหาค่าเฉลี่ยของจุดสำคัญทั้งหมดกลายเป็นค่า mAP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614" name="Google Shape;614;p65" descr="{&quot;type&quot;:&quot;$$&quot;,&quot;backgroundColor&quot;:&quot;#FFFFFF&quot;,&quot;id&quot;:&quot;20&quot;,&quot;code&quot;:&quot;$$OKS=\\text{exp}\\left(-\\tfrac{d_{i}^{2}}{2s^{2}k_{i}^{2}}\\right)$$&quot;,&quot;font&quot;:{&quot;color&quot;:&quot;#000000&quot;,&quot;family&quot;:&quot;Arial&quot;,&quot;size&quot;:12},&quot;aid&quot;:null,&quot;ts&quot;:1669730977471,&quot;cs&quot;:&quot;PbnwBwao7LnzHZzkiJgUpw==&quot;,&quot;size&quot;:{&quot;width&quot;:165.16666666666666,&quot;height&quot;:33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50" y="2137700"/>
            <a:ext cx="1811764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5"/>
          <p:cNvSpPr txBox="1"/>
          <p:nvPr/>
        </p:nvSpPr>
        <p:spPr>
          <a:xfrm>
            <a:off x="2941325" y="1916600"/>
            <a:ext cx="52872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" sz="1000">
                <a:latin typeface="Sarabun"/>
                <a:ea typeface="Sarabun"/>
                <a:cs typeface="Sarabun"/>
                <a:sym typeface="Sarabun"/>
              </a:rPr>
              <a:t>เมื่อ         คือ ระยะห่างระหว่างจุดสำคัญที่แท้จริงกับจุดสำคัญที่ได้จากการทำนาย</a:t>
            </a:r>
            <a:endParaRPr sz="1000">
              <a:latin typeface="Sarabun"/>
              <a:ea typeface="Sarabun"/>
              <a:cs typeface="Sarabun"/>
              <a:sym typeface="Sarabun"/>
            </a:endParaRPr>
          </a:p>
          <a:p>
            <a:pPr algn="just">
              <a:lnSpc>
                <a:spcPct val="115000"/>
              </a:lnSpc>
            </a:pPr>
            <a:r>
              <a:rPr lang="en" sz="1000">
                <a:latin typeface="Sarabun"/>
                <a:ea typeface="Sarabun"/>
                <a:cs typeface="Sarabun"/>
                <a:sym typeface="Sarabun"/>
              </a:rPr>
              <a:t>               คือ ค่าคงที่สำหรับการปรับสเกล</a:t>
            </a:r>
            <a:endParaRPr sz="1000">
              <a:latin typeface="Sarabun"/>
              <a:ea typeface="Sarabun"/>
              <a:cs typeface="Sarabun"/>
              <a:sym typeface="Sarabun"/>
            </a:endParaRPr>
          </a:p>
          <a:p>
            <a:pPr algn="just">
              <a:lnSpc>
                <a:spcPct val="115000"/>
              </a:lnSpc>
            </a:pPr>
            <a:r>
              <a:rPr lang="en" sz="1000">
                <a:latin typeface="Sarabun"/>
                <a:ea typeface="Sarabun"/>
                <a:cs typeface="Sarabun"/>
                <a:sym typeface="Sarabun"/>
              </a:rPr>
              <a:t>               คือ ค่าคงที่ของแต่ละจุดสำคัญสำหรับการควบคุมการฟอลออฟ (Falloff) ในฟังก์ชันเลขชี้กำลัง</a:t>
            </a:r>
            <a:endParaRPr sz="10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616" name="Google Shape;616;p65" descr="{&quot;code&quot;:&quot;$$k_{i}$$&quot;,&quot;type&quot;:&quot;$$&quot;,&quot;backgroundColor&quot;:&quot;#FFFFFF&quot;,&quot;aid&quot;:null,&quot;font&quot;:{&quot;color&quot;:&quot;#000000&quot;,&quot;family&quot;:&quot;Sarabun&quot;,&quot;size&quot;:10},&quot;id&quot;:&quot;25&quot;,&quot;ts&quot;:1669732034055,&quot;cs&quot;:&quot;lyvHWuYpUY9ghyOLo1Op1g==&quot;,&quot;size&quot;:{&quot;width&quot;:9,&quot;height&quot;:11.66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814" y="2433101"/>
            <a:ext cx="85725" cy="1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5" descr="{&quot;type&quot;:&quot;$$&quot;,&quot;aid&quot;:null,&quot;font&quot;:{&quot;family&quot;:&quot;Arial&quot;,&quot;size&quot;:10,&quot;color&quot;:&quot;#000000&quot;},&quot;code&quot;:&quot;$$s$$&quot;,&quot;id&quot;:&quot;26&quot;,&quot;backgroundColor&quot;:&quot;#FFFFFF&quot;,&quot;ts&quot;:1669732111878,&quot;cs&quot;:&quot;j07goQMPxkNSFl5N0RtMNA==&quot;,&quot;size&quot;:{&quot;width&quot;:6,&quot;height&quot;: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6100" y="2289014"/>
            <a:ext cx="571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5" descr="{&quot;id&quot;:&quot;27&quot;,&quot;font&quot;:{&quot;family&quot;:&quot;Arial&quot;,&quot;size&quot;:10,&quot;color&quot;:&quot;#000000&quot;},&quot;code&quot;:&quot;$$d_{i}$$&quot;,&quot;type&quot;:&quot;$$&quot;,&quot;aid&quot;:null,&quot;backgroundColor&quot;:&quot;#FFFFFF&quot;,&quot;ts&quot;:1669732140734,&quot;cs&quot;:&quot;2oSSrgpS7aVFlQJuk+vLLg==&quot;,&quot;size&quot;:{&quot;width&quot;:11.166666666666666,&quot;height&quot;:12.833333333333334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1489" y="2076150"/>
            <a:ext cx="106363" cy="1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5"/>
          <p:cNvSpPr txBox="1"/>
          <p:nvPr/>
        </p:nvSpPr>
        <p:spPr>
          <a:xfrm>
            <a:off x="0" y="5539050"/>
            <a:ext cx="464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6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7"/>
              </a:rPr>
              <a:t>https://cocodataset.org/#keypoints-eval</a:t>
            </a:r>
            <a:endParaRPr sz="600">
              <a:latin typeface="Sarabun"/>
              <a:ea typeface="Sarabun"/>
              <a:cs typeface="Sarabun"/>
              <a:sym typeface="Sarabun"/>
            </a:endParaRPr>
          </a:p>
          <a:p>
            <a:r>
              <a:rPr lang="en" sz="6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8"/>
              </a:rPr>
              <a:t>https://stasiuk.medium.com/pose-estimation-metrics-844c07ba0a78</a:t>
            </a:r>
            <a:endParaRPr sz="600">
              <a:latin typeface="Sarabun"/>
              <a:ea typeface="Sarabun"/>
              <a:cs typeface="Sarabun"/>
              <a:sym typeface="Sarabun"/>
            </a:endParaRPr>
          </a:p>
          <a:p>
            <a:r>
              <a:rPr lang="en" sz="6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9"/>
              </a:rPr>
              <a:t>https://manisha-sirsat.blogspot.com/2019/04/confusion-matrix.html</a:t>
            </a:r>
            <a:endParaRPr sz="6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620" name="Google Shape;620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56726" y="3923551"/>
            <a:ext cx="3017725" cy="17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5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F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/>
        </p:nvSpPr>
        <p:spPr>
          <a:xfrm>
            <a:off x="232345" y="1020405"/>
            <a:ext cx="83658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rgbClr val="980000"/>
                </a:solidFill>
                <a:latin typeface="Sarabun"/>
                <a:ea typeface="Sarabun"/>
                <a:cs typeface="Sarabun"/>
                <a:sym typeface="Sarabun"/>
              </a:rPr>
              <a:t>2</a:t>
            </a:r>
            <a:r>
              <a:rPr lang="en" b="1">
                <a:solidFill>
                  <a:srgbClr val="980000"/>
                </a:solidFill>
                <a:latin typeface="Sarabun"/>
                <a:ea typeface="Sarabun"/>
                <a:cs typeface="Sarabun"/>
                <a:sym typeface="Sarabun"/>
              </a:rPr>
              <a:t>. </a:t>
            </a:r>
            <a:r>
              <a:rPr lang="en" sz="1600" b="1" err="1">
                <a:solidFill>
                  <a:srgbClr val="980000"/>
                </a:solidFill>
                <a:latin typeface="Sarabun"/>
                <a:ea typeface="Sarabun"/>
                <a:cs typeface="Sarabun"/>
                <a:sym typeface="Sarabun"/>
              </a:rPr>
              <a:t>งานวิจัยเกี่ยวกับการตรวจจับจุดสำคัญบนร่างกาย</a:t>
            </a:r>
            <a:r>
              <a:rPr lang="en" sz="1600" b="1">
                <a:solidFill>
                  <a:srgbClr val="980000"/>
                </a:solidFill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lang="en" sz="1600" b="1" err="1">
                <a:solidFill>
                  <a:srgbClr val="980000"/>
                </a:solidFill>
                <a:latin typeface="Sarabun"/>
                <a:ea typeface="Sarabun"/>
                <a:cs typeface="Sarabun"/>
                <a:sym typeface="Sarabun"/>
              </a:rPr>
              <a:t>Keypoints</a:t>
            </a:r>
            <a:r>
              <a:rPr lang="en" sz="1600" b="1">
                <a:solidFill>
                  <a:srgbClr val="980000"/>
                </a:solidFill>
                <a:latin typeface="Sarabun"/>
                <a:ea typeface="Sarabun"/>
                <a:cs typeface="Sarabun"/>
                <a:sym typeface="Sarabun"/>
              </a:rPr>
              <a:t> Detection)</a:t>
            </a:r>
            <a:endParaRPr sz="2200" b="1">
              <a:solidFill>
                <a:srgbClr val="98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70" y="2881287"/>
            <a:ext cx="1004787" cy="103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4">
            <a:alphaModFix/>
          </a:blip>
          <a:srcRect l="2313" t="2981" r="4784" b="2357"/>
          <a:stretch/>
        </p:blipFill>
        <p:spPr>
          <a:xfrm>
            <a:off x="1596515" y="2919946"/>
            <a:ext cx="1636095" cy="9692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4"/>
          <p:cNvCxnSpPr>
            <a:cxnSpLocks/>
          </p:cNvCxnSpPr>
          <p:nvPr/>
        </p:nvCxnSpPr>
        <p:spPr>
          <a:xfrm>
            <a:off x="3601133" y="1805795"/>
            <a:ext cx="0" cy="30983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l="19168" r="22087"/>
          <a:stretch/>
        </p:blipFill>
        <p:spPr>
          <a:xfrm>
            <a:off x="4040393" y="2712269"/>
            <a:ext cx="1416139" cy="1399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4"/>
          <p:cNvCxnSpPr>
            <a:cxnSpLocks/>
          </p:cNvCxnSpPr>
          <p:nvPr/>
        </p:nvCxnSpPr>
        <p:spPr>
          <a:xfrm>
            <a:off x="5988383" y="1805794"/>
            <a:ext cx="0" cy="31668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5059" y="2527361"/>
            <a:ext cx="1478762" cy="21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6494307" y="1979995"/>
            <a:ext cx="2280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2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มูฟเน็ต (MoveNet)</a:t>
            </a:r>
            <a:endParaRPr sz="1200" b="1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1055946" y="1979995"/>
            <a:ext cx="2190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2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โอเพนโพส (OpenPose)</a:t>
            </a:r>
            <a:endParaRPr sz="1200" b="1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3969658" y="2003845"/>
            <a:ext cx="1979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2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โพสเน็ต (PoseNet)</a:t>
            </a:r>
            <a:endParaRPr sz="1200" b="1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1" y="5269416"/>
            <a:ext cx="78381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600" b="1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OpenPose</a:t>
            </a:r>
            <a:r>
              <a:rPr lang="en-US" sz="600" b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: 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Cao,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Zhe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, et al. "Realtime multi-person 2d pose estimation using part affinity fields." Proceedings of the IEEE conference on computer vision and pattern recognition. 2017.</a:t>
            </a:r>
          </a:p>
          <a:p>
            <a:endParaRPr lang="en-US" sz="600">
              <a:solidFill>
                <a:srgbClr val="222222"/>
              </a:solidFill>
              <a:latin typeface="Sarabun" pitchFamily="2" charset="-34"/>
              <a:cs typeface="Sarabun" pitchFamily="2" charset="-34"/>
            </a:endParaRPr>
          </a:p>
          <a:p>
            <a:r>
              <a:rPr lang="en-US" sz="600" b="1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PoseNet</a:t>
            </a:r>
            <a:r>
              <a:rPr lang="en-US" sz="600" b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: 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G. Papandreou, T. Zhu, L.-C. Chen, S.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Gidaris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, J.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Tompson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, and </a:t>
            </a:r>
          </a:p>
          <a:p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K. Murphy.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Personlab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: Person pose estimation and instance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segmen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-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tation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 with a bottom-up, part-based, geometric embedding model. In Proceedings of the European Conference on Computer Vision (ECCV), pages 269–286, 2018. </a:t>
            </a:r>
          </a:p>
          <a:p>
            <a:endParaRPr lang="en-US" sz="600">
              <a:solidFill>
                <a:srgbClr val="222222"/>
              </a:solidFill>
              <a:latin typeface="Sarabun" pitchFamily="2" charset="-34"/>
              <a:cs typeface="Sarabun" pitchFamily="2" charset="-34"/>
            </a:endParaRPr>
          </a:p>
          <a:p>
            <a:r>
              <a:rPr lang="en-US" sz="600" b="1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MoveNet</a:t>
            </a:r>
            <a:r>
              <a:rPr lang="en-US" sz="600" b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: 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Jo,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BeomJun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, and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SeongKi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 Kim. "Comparative Analysis of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OpenPose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,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PoseNet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, and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MoveNet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 Models for Pose Estimation in Mobile Devices." </a:t>
            </a:r>
            <a:r>
              <a:rPr lang="en-US" sz="600" err="1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Traitement</a:t>
            </a:r>
            <a:r>
              <a:rPr lang="en-US" sz="600">
                <a:solidFill>
                  <a:srgbClr val="222222"/>
                </a:solidFill>
                <a:latin typeface="Sarabun" pitchFamily="2" charset="-34"/>
                <a:cs typeface="Sarabun" pitchFamily="2" charset="-34"/>
              </a:rPr>
              <a:t> du Signal 39.1 (2022): 119-124.</a:t>
            </a:r>
          </a:p>
        </p:txBody>
      </p:sp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71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EB15A-F0A5-1960-5C10-272A25EF4CD8}"/>
              </a:ext>
            </a:extLst>
          </p:cNvPr>
          <p:cNvSpPr txBox="1"/>
          <p:nvPr/>
        </p:nvSpPr>
        <p:spPr>
          <a:xfrm>
            <a:off x="567949" y="4031243"/>
            <a:ext cx="276725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7"/>
              </a:rPr>
              <a:t>https://paperswithcode.com/paper/openpose-realtime-multi-person-2d-pose</a:t>
            </a:r>
            <a:endParaRPr lang="en-US" sz="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7C870-A098-3883-24C4-EC9155530DE2}"/>
              </a:ext>
            </a:extLst>
          </p:cNvPr>
          <p:cNvSpPr txBox="1"/>
          <p:nvPr/>
        </p:nvSpPr>
        <p:spPr>
          <a:xfrm>
            <a:off x="3844266" y="4252866"/>
            <a:ext cx="190098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8"/>
              </a:rPr>
              <a:t>https://www.youtube.com/watch?v=OIo-DIOkNVg</a:t>
            </a:r>
            <a:endParaRPr lang="en-US" sz="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B4EA18-11CE-5872-DB06-7FBC7A092BCD}"/>
              </a:ext>
            </a:extLst>
          </p:cNvPr>
          <p:cNvSpPr txBox="1"/>
          <p:nvPr/>
        </p:nvSpPr>
        <p:spPr>
          <a:xfrm>
            <a:off x="6231515" y="4719507"/>
            <a:ext cx="228028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9"/>
              </a:rPr>
              <a:t>https://github.com/CMU-Perceptual-Computing-Lab/openpose</a:t>
            </a:r>
            <a:endParaRPr lang="en-US" sz="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F4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6" y="1949206"/>
            <a:ext cx="3337101" cy="18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933" y="1949205"/>
            <a:ext cx="3851975" cy="8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/>
        </p:nvSpPr>
        <p:spPr>
          <a:xfrm>
            <a:off x="836345" y="3943380"/>
            <a:ext cx="7134600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Sarabun"/>
              <a:buChar char="●"/>
            </a:pPr>
            <a:r>
              <a:rPr lang="th-TH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จากงานวิจัยในปี 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2022 </a:t>
            </a: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สามารถสรุปได้ว่า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 </a:t>
            </a:r>
          </a:p>
          <a:p>
            <a:pPr marL="14605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</a:t>
            </a: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ความถูกต้อง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: </a:t>
            </a:r>
            <a:r>
              <a:rPr lang="en" sz="1300" err="1">
                <a:solidFill>
                  <a:schemeClr val="dk1"/>
                </a:solidFill>
                <a:highlight>
                  <a:srgbClr val="FFFF00"/>
                </a:highlight>
                <a:latin typeface="Sarabun"/>
                <a:ea typeface="Sarabun"/>
                <a:cs typeface="Sarabun"/>
                <a:sym typeface="Sarabun"/>
              </a:rPr>
              <a:t>โพสเน็ต</a:t>
            </a:r>
            <a:r>
              <a:rPr lang="en" sz="1300">
                <a:solidFill>
                  <a:schemeClr val="dk1"/>
                </a:solidFill>
                <a:highlight>
                  <a:srgbClr val="FFFF00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&gt; </a:t>
            </a: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โอเพนโพส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&gt; </a:t>
            </a: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มูฟเน็ต</a:t>
            </a:r>
            <a:endParaRPr lang="en"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146050">
              <a:lnSpc>
                <a:spcPct val="150000"/>
              </a:lnSpc>
              <a:buClr>
                <a:schemeClr val="dk1"/>
              </a:buClr>
              <a:buSzPts val="1300"/>
            </a:pP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</a:t>
            </a: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ความเร็วในการประมาณท่า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: </a:t>
            </a:r>
            <a:r>
              <a:rPr lang="en" sz="1300" err="1">
                <a:solidFill>
                  <a:schemeClr val="dk1"/>
                </a:solidFill>
                <a:highlight>
                  <a:srgbClr val="FFFF00"/>
                </a:highlight>
                <a:latin typeface="Sarabun"/>
                <a:ea typeface="Sarabun"/>
                <a:cs typeface="Sarabun"/>
                <a:sym typeface="Sarabun"/>
              </a:rPr>
              <a:t>มูฟเน็ต</a:t>
            </a:r>
            <a:r>
              <a:rPr lang="en" sz="1300">
                <a:solidFill>
                  <a:schemeClr val="dk1"/>
                </a:solidFill>
                <a:highlight>
                  <a:srgbClr val="FFFF00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(</a:t>
            </a: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ไลต์นิง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) &gt; </a:t>
            </a: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โพสเน็ต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&gt; </a:t>
            </a: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โอเพนโพส</a:t>
            </a:r>
            <a:endParaRPr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Sarabun"/>
              <a:buChar char="●"/>
            </a:pP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แต่เลือกใช้แบบจำลองมูฟเน็ต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เพราะใช้งานง่าย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และปรับแต่ง</a:t>
            </a: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/</a:t>
            </a:r>
            <a:r>
              <a:rPr lang="en" sz="13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ต่อยอดโปรแกรมเองได้สะดวกกว่า</a:t>
            </a:r>
            <a:endParaRPr sz="1300" i="1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930395" y="1264056"/>
            <a:ext cx="27660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10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เวลาที่ใช้</a:t>
            </a:r>
            <a:r>
              <a:rPr lang="en" sz="1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lang="en" sz="10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วินาที</a:t>
            </a:r>
            <a:r>
              <a:rPr lang="en" sz="1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) </a:t>
            </a:r>
            <a:r>
              <a:rPr lang="en" sz="10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ในการประมาณท่าของรูปทั้งหมด</a:t>
            </a:r>
            <a:r>
              <a:rPr lang="en" sz="1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1,000 </a:t>
            </a:r>
            <a:r>
              <a:rPr lang="en" sz="10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รูปของแต่ละกลุ่ม</a:t>
            </a:r>
            <a:endParaRPr sz="10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4777419" y="1311217"/>
            <a:ext cx="3063000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10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ความถูกต้องของการประมาณท่าของรูปในกลุ่มที่</a:t>
            </a:r>
            <a:r>
              <a:rPr lang="en" sz="1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1 </a:t>
            </a:r>
            <a:r>
              <a:rPr lang="en" sz="10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และ</a:t>
            </a:r>
            <a:r>
              <a:rPr lang="en" sz="1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3</a:t>
            </a:r>
            <a:endParaRPr sz="10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57550" y="5678475"/>
            <a:ext cx="6330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Jo, </a:t>
            </a:r>
            <a:r>
              <a:rPr lang="en" sz="600" err="1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BeomJun</a:t>
            </a: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, and </a:t>
            </a:r>
            <a:r>
              <a:rPr lang="en" sz="600" err="1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SeongKi</a:t>
            </a: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 Kim. "Comparative Analysis of </a:t>
            </a:r>
            <a:r>
              <a:rPr lang="en" sz="600" err="1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OpenPose</a:t>
            </a: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, </a:t>
            </a:r>
            <a:r>
              <a:rPr lang="en" sz="600" err="1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PoseNet</a:t>
            </a: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, and </a:t>
            </a:r>
            <a:r>
              <a:rPr lang="en" sz="600" err="1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MoveNet</a:t>
            </a: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 Models for Pose Estimation in Mobile Devices." </a:t>
            </a:r>
            <a:r>
              <a:rPr lang="en" sz="600" i="1" err="1">
                <a:solidFill>
                  <a:srgbClr val="222222"/>
                </a:solidFill>
                <a:latin typeface="Sarabun"/>
                <a:ea typeface="Sarabun"/>
                <a:cs typeface="Sarabun"/>
                <a:sym typeface="Sarabun"/>
              </a:rPr>
              <a:t>Traitement</a:t>
            </a:r>
            <a:r>
              <a:rPr lang="en" sz="600" i="1">
                <a:solidFill>
                  <a:srgbClr val="222222"/>
                </a:solidFill>
                <a:latin typeface="Sarabun"/>
                <a:ea typeface="Sarabun"/>
                <a:cs typeface="Sarabun"/>
                <a:sym typeface="Sarabun"/>
              </a:rPr>
              <a:t> du Signal</a:t>
            </a: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 39.1 (2022): 119-124.</a:t>
            </a:r>
            <a:endParaRPr sz="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53" name="Google Shape;253;p35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F4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/>
        </p:nvSpPr>
        <p:spPr>
          <a:xfrm>
            <a:off x="647434" y="1584561"/>
            <a:ext cx="8352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b="1" err="1">
                <a:solidFill>
                  <a:srgbClr val="980000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แบบจำลองมูฟเน็ตทั้งสองชุด</a:t>
            </a:r>
            <a:endParaRPr sz="2200" b="1">
              <a:solidFill>
                <a:srgbClr val="98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498342" y="4274309"/>
            <a:ext cx="8009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04800">
              <a:lnSpc>
                <a:spcPct val="150000"/>
              </a:lnSpc>
              <a:buClr>
                <a:schemeClr val="dk1"/>
              </a:buClr>
              <a:buSzPts val="1200"/>
              <a:buFont typeface="Sarabun"/>
              <a:buChar char="★"/>
            </a:pPr>
            <a:r>
              <a:rPr lang="en" sz="12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แบบจำลองมูฟเน็ตถูกฝึกฝนและทดสอบโดยชุดข้อมูลโคโค</a:t>
            </a: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(COCO </a:t>
            </a:r>
            <a:r>
              <a:rPr lang="en" sz="12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Keypoint</a:t>
            </a: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Dataset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Training &amp; Validation </a:t>
            </a: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Set 2017) </a:t>
            </a:r>
            <a:r>
              <a:rPr lang="en" sz="120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และชุดข้อมูลภายในของกูเกิล</a:t>
            </a: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(Active Dataset Training &amp; Evaluation Set) 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0" y="5723850"/>
            <a:ext cx="4642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6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3"/>
              </a:rPr>
              <a:t>https://storage.googleapis.com/movenet/MoveNet.SinglePose%20Model%20Card.pdf</a:t>
            </a:r>
            <a:endParaRPr sz="600">
              <a:latin typeface="Sarabun"/>
              <a:ea typeface="Sarabun"/>
              <a:cs typeface="Sarabun"/>
              <a:sym typeface="Sarabun"/>
            </a:endParaRPr>
          </a:p>
        </p:txBody>
      </p:sp>
      <p:graphicFrame>
        <p:nvGraphicFramePr>
          <p:cNvPr id="272" name="Google Shape;272;p37"/>
          <p:cNvGraphicFramePr/>
          <p:nvPr/>
        </p:nvGraphicFramePr>
        <p:xfrm>
          <a:off x="756018" y="2258646"/>
          <a:ext cx="7163425" cy="16001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5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4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5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0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err="1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ชุด</a:t>
                      </a:r>
                      <a:r>
                        <a:rPr lang="th-TH" sz="1200" b="1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 </a:t>
                      </a:r>
                      <a:r>
                        <a:rPr lang="en-US" sz="1200" b="1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(Version)</a:t>
                      </a:r>
                      <a:endParaRPr sz="1200" b="1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ขนาดของวีดิทัศน์หรือภาพรับเข้า [พิกเซล]</a:t>
                      </a:r>
                      <a:endParaRPr sz="1200" b="1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ตัวคูณความลึก (Depth Multiplier)</a:t>
                      </a:r>
                      <a:endParaRPr sz="1200" b="1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เวลาที่ใช้ทดสอบ (Inference Time)</a:t>
                      </a:r>
                      <a:endParaRPr sz="1200" b="1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ค่า Mean Average Precision</a:t>
                      </a:r>
                      <a:endParaRPr sz="1200" b="1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ไลต์นิง (Lightning)</a:t>
                      </a:r>
                      <a:endParaRPr sz="1200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192 x 192</a:t>
                      </a:r>
                      <a:endParaRPr sz="1200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1.0</a:t>
                      </a:r>
                      <a:endParaRPr sz="1200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ต่ำ</a:t>
                      </a:r>
                      <a:endParaRPr sz="1200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ต่ำ</a:t>
                      </a:r>
                      <a:endParaRPr sz="1200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00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ทันเดอร์ (Thunder)</a:t>
                      </a:r>
                      <a:endParaRPr sz="1200">
                        <a:highlight>
                          <a:srgbClr val="FFFF00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256 x 256</a:t>
                      </a:r>
                      <a:endParaRPr sz="1200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1.75</a:t>
                      </a:r>
                      <a:endParaRPr sz="1200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สูง</a:t>
                      </a:r>
                      <a:endParaRPr sz="1200">
                        <a:highlight>
                          <a:srgbClr val="FFFFFF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highlight>
                            <a:srgbClr val="FFFF00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สูง</a:t>
                      </a:r>
                      <a:endParaRPr sz="1200">
                        <a:highlight>
                          <a:srgbClr val="FFFF00"/>
                        </a:highlight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3" name="Google Shape;273;p37"/>
          <p:cNvSpPr txBox="1">
            <a:spLocks noGrp="1"/>
          </p:cNvSpPr>
          <p:nvPr>
            <p:ph type="sldNum" idx="12"/>
          </p:nvPr>
        </p:nvSpPr>
        <p:spPr>
          <a:xfrm>
            <a:off x="6457950" y="5624513"/>
            <a:ext cx="2057400" cy="273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73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BFDAE-F04A-FBA3-4828-96E8658D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8</a:t>
            </a:fld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772BA-E0CE-6A99-D538-99B99A67A760}"/>
              </a:ext>
            </a:extLst>
          </p:cNvPr>
          <p:cNvSpPr txBox="1"/>
          <p:nvPr/>
        </p:nvSpPr>
        <p:spPr>
          <a:xfrm>
            <a:off x="192858" y="90977"/>
            <a:ext cx="208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solidFill>
                  <a:srgbClr val="C00000"/>
                </a:solidFill>
                <a:latin typeface="TH SarabunPSK" panose="020B0500040200020003" pitchFamily="34" charset="-34"/>
                <a:ea typeface="Sarabun ExtraBold"/>
                <a:cs typeface="TH SarabunPSK" panose="020B0500040200020003" pitchFamily="34" charset="-34"/>
                <a:sym typeface="Sarabun ExtraBold"/>
              </a:rPr>
              <a:t>ภาพรวมของโครงงาน</a:t>
            </a:r>
            <a:endParaRPr lang="en-TH" sz="2400">
              <a:solidFill>
                <a:srgbClr val="C000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8E1573-5618-1FC9-9D26-600669835330}"/>
              </a:ext>
            </a:extLst>
          </p:cNvPr>
          <p:cNvSpPr/>
          <p:nvPr/>
        </p:nvSpPr>
        <p:spPr>
          <a:xfrm>
            <a:off x="2332227" y="59606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E9E9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GolfDB Dataset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41C5C0-1490-F805-7DCF-0549F0E44736}"/>
              </a:ext>
            </a:extLst>
          </p:cNvPr>
          <p:cNvSpPr/>
          <p:nvPr/>
        </p:nvSpPr>
        <p:spPr>
          <a:xfrm>
            <a:off x="2332224" y="2028158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9CA8F7-8E76-E036-A48C-A6C47D85CD33}"/>
              </a:ext>
            </a:extLst>
          </p:cNvPr>
          <p:cNvSpPr/>
          <p:nvPr/>
        </p:nvSpPr>
        <p:spPr>
          <a:xfrm>
            <a:off x="2332224" y="3300833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967761A-1B9C-5188-DBDE-D994DA0463A0}"/>
              </a:ext>
            </a:extLst>
          </p:cNvPr>
          <p:cNvSpPr/>
          <p:nvPr/>
        </p:nvSpPr>
        <p:spPr>
          <a:xfrm>
            <a:off x="2347353" y="458553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6FDAF4">
              <a:alpha val="2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Template Matching Algorithm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03A550-567E-1461-E7F7-BE87E3525BCF}"/>
              </a:ext>
            </a:extLst>
          </p:cNvPr>
          <p:cNvSpPr/>
          <p:nvPr/>
        </p:nvSpPr>
        <p:spPr>
          <a:xfrm>
            <a:off x="4709665" y="2028157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689E4-E7AB-BAB5-8D3C-CFB23BAA327C}"/>
              </a:ext>
            </a:extLst>
          </p:cNvPr>
          <p:cNvSpPr/>
          <p:nvPr/>
        </p:nvSpPr>
        <p:spPr>
          <a:xfrm>
            <a:off x="4709665" y="3304156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DC4291-E128-9AE1-3EF5-D7AF0310C55B}"/>
              </a:ext>
            </a:extLst>
          </p:cNvPr>
          <p:cNvSpPr/>
          <p:nvPr/>
        </p:nvSpPr>
        <p:spPr>
          <a:xfrm>
            <a:off x="2833799" y="1392679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E7099AB-57EE-0992-1FBD-6291EA7DC502}"/>
              </a:ext>
            </a:extLst>
          </p:cNvPr>
          <p:cNvSpPr/>
          <p:nvPr/>
        </p:nvSpPr>
        <p:spPr>
          <a:xfrm>
            <a:off x="5211241" y="1389701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8F852-84F0-E7DD-CD04-72B87E2D6954}"/>
              </a:ext>
            </a:extLst>
          </p:cNvPr>
          <p:cNvCxnSpPr>
            <a:stCxn id="10" idx="2"/>
          </p:cNvCxnSpPr>
          <p:nvPr/>
        </p:nvCxnSpPr>
        <p:spPr>
          <a:xfrm flipH="1">
            <a:off x="3375715" y="3881746"/>
            <a:ext cx="1" cy="70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C62158-CA91-A9BD-8C49-FE96FD0616F0}"/>
              </a:ext>
            </a:extLst>
          </p:cNvPr>
          <p:cNvCxnSpPr>
            <a:stCxn id="18" idx="2"/>
          </p:cNvCxnSpPr>
          <p:nvPr/>
        </p:nvCxnSpPr>
        <p:spPr>
          <a:xfrm>
            <a:off x="5753157" y="3885069"/>
            <a:ext cx="0" cy="700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0FE123-053A-0670-4EFB-36E68734EA0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375716" y="2609071"/>
            <a:ext cx="0" cy="691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518C6D-E68E-2AEA-9E0F-76EEC64742E9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753157" y="2609070"/>
            <a:ext cx="0" cy="695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398363-1A03-2F0E-A0D2-E4D8C401B051}"/>
              </a:ext>
            </a:extLst>
          </p:cNvPr>
          <p:cNvCxnSpPr>
            <a:stCxn id="41" idx="2"/>
            <a:endCxn id="9" idx="0"/>
          </p:cNvCxnSpPr>
          <p:nvPr/>
        </p:nvCxnSpPr>
        <p:spPr>
          <a:xfrm>
            <a:off x="3375716" y="1812456"/>
            <a:ext cx="0" cy="215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65A3ED-5811-52F7-4450-D95B37107702}"/>
              </a:ext>
            </a:extLst>
          </p:cNvPr>
          <p:cNvCxnSpPr>
            <a:stCxn id="42" idx="2"/>
            <a:endCxn id="17" idx="0"/>
          </p:cNvCxnSpPr>
          <p:nvPr/>
        </p:nvCxnSpPr>
        <p:spPr>
          <a:xfrm flipH="1">
            <a:off x="5753157" y="1809478"/>
            <a:ext cx="1" cy="218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2202B1-D9DF-4199-16A7-E25E89967147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3375715" y="1171022"/>
            <a:ext cx="1" cy="221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29263E-DA71-DC53-0540-B3B1A76FB7B0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5753157" y="1171022"/>
            <a:ext cx="1" cy="218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F0BC45-3027-F797-75B4-85D406681055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flipH="1">
            <a:off x="4419208" y="2318614"/>
            <a:ext cx="290457" cy="1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E05B23-281F-79B9-4E52-AC608695A56D}"/>
              </a:ext>
            </a:extLst>
          </p:cNvPr>
          <p:cNvSpPr/>
          <p:nvPr/>
        </p:nvSpPr>
        <p:spPr>
          <a:xfrm>
            <a:off x="2798283" y="5471887"/>
            <a:ext cx="3496791" cy="790049"/>
          </a:xfrm>
          <a:prstGeom prst="roundRect">
            <a:avLst>
              <a:gd name="adj" fmla="val 0"/>
            </a:avLst>
          </a:prstGeom>
          <a:solidFill>
            <a:srgbClr val="C00000">
              <a:alpha val="2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Cosine Similarity Score Comparison [%]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2993DE-8FE6-FE73-E885-F70F9D44ACA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546679" y="5174135"/>
            <a:ext cx="0" cy="29775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E489EA-3F25-1517-CDBC-37187A58E408}"/>
              </a:ext>
            </a:extLst>
          </p:cNvPr>
          <p:cNvSpPr/>
          <p:nvPr/>
        </p:nvSpPr>
        <p:spPr>
          <a:xfrm>
            <a:off x="591387" y="2001603"/>
            <a:ext cx="1289925" cy="580913"/>
          </a:xfrm>
          <a:prstGeom prst="roundRect">
            <a:avLst>
              <a:gd name="adj" fmla="val 0"/>
            </a:avLst>
          </a:prstGeom>
          <a:solidFill>
            <a:srgbClr val="F9F1EE"/>
          </a:solidFill>
          <a:ln>
            <a:solidFill>
              <a:srgbClr val="945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SwingNet Retraining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2A4DC4-9BA2-1141-94AF-A6BF0D329069}"/>
              </a:ext>
            </a:extLst>
          </p:cNvPr>
          <p:cNvCxnSpPr>
            <a:cxnSpLocks/>
          </p:cNvCxnSpPr>
          <p:nvPr/>
        </p:nvCxnSpPr>
        <p:spPr>
          <a:xfrm flipH="1">
            <a:off x="1890153" y="2311172"/>
            <a:ext cx="442071" cy="0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4E13D1-3C1C-DB76-1321-A9543B670CC9}"/>
              </a:ext>
            </a:extLst>
          </p:cNvPr>
          <p:cNvCxnSpPr>
            <a:cxnSpLocks/>
          </p:cNvCxnSpPr>
          <p:nvPr/>
        </p:nvCxnSpPr>
        <p:spPr>
          <a:xfrm flipH="1">
            <a:off x="2165652" y="4228254"/>
            <a:ext cx="1210063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35FB44-F69F-B223-B9FA-87A6D83F0784}"/>
              </a:ext>
            </a:extLst>
          </p:cNvPr>
          <p:cNvCxnSpPr>
            <a:cxnSpLocks/>
          </p:cNvCxnSpPr>
          <p:nvPr/>
        </p:nvCxnSpPr>
        <p:spPr>
          <a:xfrm>
            <a:off x="5768507" y="4233386"/>
            <a:ext cx="1239743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D24072-720E-146F-3241-F03FCC379AD0}"/>
              </a:ext>
            </a:extLst>
          </p:cNvPr>
          <p:cNvGrpSpPr/>
          <p:nvPr/>
        </p:nvGrpSpPr>
        <p:grpSpPr>
          <a:xfrm>
            <a:off x="262478" y="3085886"/>
            <a:ext cx="1903174" cy="2013906"/>
            <a:chOff x="420995" y="3065003"/>
            <a:chExt cx="1903174" cy="201390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A3510B1-791B-E3BA-194C-D320D9C648DE}"/>
                </a:ext>
              </a:extLst>
            </p:cNvPr>
            <p:cNvSpPr/>
            <p:nvPr/>
          </p:nvSpPr>
          <p:spPr>
            <a:xfrm>
              <a:off x="420995" y="3065003"/>
              <a:ext cx="1903174" cy="2013906"/>
            </a:xfrm>
            <a:prstGeom prst="roundRect">
              <a:avLst>
                <a:gd name="adj" fmla="val 0"/>
              </a:avLst>
            </a:prstGeom>
            <a:solidFill>
              <a:srgbClr val="D4EEDB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H" sz="18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20" name="Picture 1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226434D-AAA6-563B-FD1A-F09AD87DA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55" t="24122" r="30514" b="21379"/>
            <a:stretch/>
          </p:blipFill>
          <p:spPr>
            <a:xfrm>
              <a:off x="574489" y="3580818"/>
              <a:ext cx="727504" cy="1179446"/>
            </a:xfrm>
            <a:prstGeom prst="rect">
              <a:avLst/>
            </a:prstGeom>
          </p:spPr>
        </p:pic>
        <p:pic>
          <p:nvPicPr>
            <p:cNvPr id="21" name="Picture 2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4F03A59-2B5A-C92E-1526-BE78E4AB8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460" y="3471335"/>
              <a:ext cx="372000" cy="360000"/>
            </a:xfrm>
            <a:prstGeom prst="rect">
              <a:avLst/>
            </a:prstGeom>
          </p:spPr>
        </p:pic>
        <p:pic>
          <p:nvPicPr>
            <p:cNvPr id="22" name="Picture 2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E8050E1-BEB7-2D57-AD3D-45355833F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460" y="3858602"/>
              <a:ext cx="372000" cy="360000"/>
            </a:xfrm>
            <a:prstGeom prst="rect">
              <a:avLst/>
            </a:prstGeom>
          </p:spPr>
        </p:pic>
        <p:pic>
          <p:nvPicPr>
            <p:cNvPr id="23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CCFE70F-83D6-7F2E-C455-CCFA8D947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8291" y="4246051"/>
              <a:ext cx="372000" cy="360000"/>
            </a:xfrm>
            <a:prstGeom prst="rect">
              <a:avLst/>
            </a:prstGeom>
          </p:spPr>
        </p:pic>
        <p:pic>
          <p:nvPicPr>
            <p:cNvPr id="24" name="Picture 2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CE18215-BA58-58B2-DAA3-472A0A1EF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285" y="3679747"/>
              <a:ext cx="372000" cy="360000"/>
            </a:xfrm>
            <a:prstGeom prst="rect">
              <a:avLst/>
            </a:prstGeom>
          </p:spPr>
        </p:pic>
        <p:pic>
          <p:nvPicPr>
            <p:cNvPr id="25" name="Picture 2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875C6A9-BD00-BBCB-1068-F94DA94E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4139" y="4633318"/>
              <a:ext cx="372000" cy="360000"/>
            </a:xfrm>
            <a:prstGeom prst="rect">
              <a:avLst/>
            </a:prstGeom>
          </p:spPr>
        </p:pic>
        <p:pic>
          <p:nvPicPr>
            <p:cNvPr id="26" name="Picture 2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4687269-B78F-DCB2-70E2-39CFB0985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8285" y="4074916"/>
              <a:ext cx="372000" cy="360000"/>
            </a:xfrm>
            <a:prstGeom prst="rect">
              <a:avLst/>
            </a:prstGeom>
          </p:spPr>
        </p:pic>
        <p:pic>
          <p:nvPicPr>
            <p:cNvPr id="27" name="Picture 2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7B87AAC-2E79-8305-668A-F75DF75AE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8285" y="4470085"/>
              <a:ext cx="372000" cy="360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2CE998-575B-6B39-39F8-F23853D1259B}"/>
                </a:ext>
              </a:extLst>
            </p:cNvPr>
            <p:cNvSpPr txBox="1"/>
            <p:nvPr/>
          </p:nvSpPr>
          <p:spPr>
            <a:xfrm>
              <a:off x="504124" y="3138682"/>
              <a:ext cx="1734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2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เฟรมท่าทั้ง </a:t>
              </a:r>
              <a:r>
                <a:rPr lang="en-US" sz="12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8</a:t>
              </a:r>
              <a:r>
                <a:rPr lang="th-TH" sz="12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en-US" sz="12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+ </a:t>
              </a:r>
              <a:r>
                <a:rPr lang="th-TH" sz="12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จุดสำคัญและเส้นเชื่อม</a:t>
              </a:r>
              <a:endParaRPr lang="en-TH" sz="12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E46458-78C6-427B-349B-EA8B94370E6D}"/>
              </a:ext>
            </a:extLst>
          </p:cNvPr>
          <p:cNvGrpSpPr/>
          <p:nvPr/>
        </p:nvGrpSpPr>
        <p:grpSpPr>
          <a:xfrm>
            <a:off x="7008250" y="3088846"/>
            <a:ext cx="1903174" cy="2013906"/>
            <a:chOff x="7159313" y="3067963"/>
            <a:chExt cx="1903174" cy="201390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5F2A873-6D1E-6574-BD2F-43354ACCFF5F}"/>
                </a:ext>
              </a:extLst>
            </p:cNvPr>
            <p:cNvSpPr/>
            <p:nvPr/>
          </p:nvSpPr>
          <p:spPr>
            <a:xfrm>
              <a:off x="7159313" y="3067963"/>
              <a:ext cx="1903174" cy="2013906"/>
            </a:xfrm>
            <a:prstGeom prst="roundRect">
              <a:avLst>
                <a:gd name="adj" fmla="val 0"/>
              </a:avLst>
            </a:prstGeom>
            <a:solidFill>
              <a:srgbClr val="D4EEDB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H" sz="18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3E440B-FC6E-9805-8BF5-A70486F74F73}"/>
                </a:ext>
              </a:extLst>
            </p:cNvPr>
            <p:cNvSpPr txBox="1"/>
            <p:nvPr/>
          </p:nvSpPr>
          <p:spPr>
            <a:xfrm>
              <a:off x="7242442" y="3141642"/>
              <a:ext cx="1734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2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เฟรมท่าทั้ง </a:t>
              </a:r>
              <a:r>
                <a:rPr lang="en-US" sz="12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8</a:t>
              </a:r>
              <a:r>
                <a:rPr lang="th-TH" sz="12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en-US" sz="12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+ </a:t>
              </a:r>
              <a:r>
                <a:rPr lang="th-TH" sz="120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จุดสำคัญและเส้นเชื่อม</a:t>
              </a:r>
              <a:endParaRPr lang="en-TH" sz="1200"/>
            </a:p>
          </p:txBody>
        </p:sp>
        <p:pic>
          <p:nvPicPr>
            <p:cNvPr id="32" name="Picture 3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106453C-51AA-C9C1-06B8-C2677EBE6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0" t="23614" r="32707" b="22560"/>
            <a:stretch/>
          </p:blipFill>
          <p:spPr>
            <a:xfrm>
              <a:off x="7355835" y="3557935"/>
              <a:ext cx="738375" cy="1191369"/>
            </a:xfrm>
            <a:prstGeom prst="rect">
              <a:avLst/>
            </a:prstGeom>
          </p:spPr>
        </p:pic>
        <p:pic>
          <p:nvPicPr>
            <p:cNvPr id="33" name="Picture 32" descr="A picture containing text, sport, screenshot&#10;&#10;Description automatically generated">
              <a:extLst>
                <a:ext uri="{FF2B5EF4-FFF2-40B4-BE49-F238E27FC236}">
                  <a16:creationId xmlns:a16="http://schemas.microsoft.com/office/drawing/2014/main" id="{228525DF-B185-14FD-DA82-9B681C1D5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09615" y="3460825"/>
              <a:ext cx="368280" cy="356400"/>
            </a:xfrm>
            <a:prstGeom prst="rect">
              <a:avLst/>
            </a:prstGeom>
          </p:spPr>
        </p:pic>
        <p:pic>
          <p:nvPicPr>
            <p:cNvPr id="34" name="Picture 3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747807CC-5C35-BA35-6947-AB4F1C2B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97600" y="3826760"/>
              <a:ext cx="368280" cy="356400"/>
            </a:xfrm>
            <a:prstGeom prst="rect">
              <a:avLst/>
            </a:prstGeom>
          </p:spPr>
        </p:pic>
        <p:pic>
          <p:nvPicPr>
            <p:cNvPr id="35" name="Picture 34" descr="A picture containing text, sport, screenshot&#10;&#10;Description automatically generated">
              <a:extLst>
                <a:ext uri="{FF2B5EF4-FFF2-40B4-BE49-F238E27FC236}">
                  <a16:creationId xmlns:a16="http://schemas.microsoft.com/office/drawing/2014/main" id="{1861843E-05FE-955A-36AC-C1D14388D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97600" y="4192695"/>
              <a:ext cx="368280" cy="356400"/>
            </a:xfrm>
            <a:prstGeom prst="rect">
              <a:avLst/>
            </a:prstGeom>
          </p:spPr>
        </p:pic>
        <p:pic>
          <p:nvPicPr>
            <p:cNvPr id="36" name="Picture 35" descr="A picture containing text, tree, screenshot&#10;&#10;Description automatically generated">
              <a:extLst>
                <a:ext uri="{FF2B5EF4-FFF2-40B4-BE49-F238E27FC236}">
                  <a16:creationId xmlns:a16="http://schemas.microsoft.com/office/drawing/2014/main" id="{128F6E0E-FEB6-D76B-5BF6-E064E86B6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609079" y="3671692"/>
              <a:ext cx="368280" cy="356400"/>
            </a:xfrm>
            <a:prstGeom prst="rect">
              <a:avLst/>
            </a:prstGeom>
          </p:spPr>
        </p:pic>
        <p:pic>
          <p:nvPicPr>
            <p:cNvPr id="37" name="Picture 3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EB58C00-53CB-8C4B-E4EB-D98C41A8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05585" y="4548703"/>
              <a:ext cx="368280" cy="356400"/>
            </a:xfrm>
            <a:prstGeom prst="rect">
              <a:avLst/>
            </a:prstGeom>
          </p:spPr>
        </p:pic>
        <p:pic>
          <p:nvPicPr>
            <p:cNvPr id="38" name="Picture 3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8290530-0923-C037-1C60-65F77F46A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20451" y="4032200"/>
              <a:ext cx="368280" cy="356400"/>
            </a:xfrm>
            <a:prstGeom prst="rect">
              <a:avLst/>
            </a:prstGeom>
          </p:spPr>
        </p:pic>
        <p:pic>
          <p:nvPicPr>
            <p:cNvPr id="39" name="Picture 3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98386F9-8EA0-1825-12B5-02DA96A3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609079" y="4389934"/>
              <a:ext cx="368280" cy="356400"/>
            </a:xfrm>
            <a:prstGeom prst="rect">
              <a:avLst/>
            </a:prstGeom>
          </p:spPr>
        </p:pic>
      </p:grpSp>
      <p:sp>
        <p:nvSpPr>
          <p:cNvPr id="7" name="Google Shape;262;p36">
            <a:extLst>
              <a:ext uri="{FF2B5EF4-FFF2-40B4-BE49-F238E27FC236}">
                <a16:creationId xmlns:a16="http://schemas.microsoft.com/office/drawing/2014/main" id="{18672D36-B51E-65DF-422F-0BE2703C7C3F}"/>
              </a:ext>
            </a:extLst>
          </p:cNvPr>
          <p:cNvSpPr txBox="1"/>
          <p:nvPr/>
        </p:nvSpPr>
        <p:spPr>
          <a:xfrm>
            <a:off x="6944739" y="2395577"/>
            <a:ext cx="188131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  <a:hlinkClick r:id="rId18"/>
              </a:rPr>
              <a:t>https://blog.tensorflow.org/2021/05/next-generation-pose-detection-with-movenet-and-tensorflowjs.html</a:t>
            </a:r>
            <a:endParaRPr sz="7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222222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Zhou, Xingyi, Dequan Wang, and Philipp Krähenbühl. "Objects as points." </a:t>
            </a:r>
            <a:r>
              <a:rPr lang="en" sz="700" i="1">
                <a:solidFill>
                  <a:srgbClr val="222222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arXiv preprint arXiv:1904.07850</a:t>
            </a:r>
            <a:r>
              <a:rPr lang="en" sz="700">
                <a:solidFill>
                  <a:srgbClr val="222222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(2019).</a:t>
            </a:r>
            <a:endParaRPr sz="700">
              <a:latin typeface="TH SarabunPSK" panose="020B0500040200020003" pitchFamily="34" charset="-34"/>
              <a:ea typeface="Sarabun"/>
              <a:cs typeface="TH SarabunPSK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418696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BFDAE-F04A-FBA3-4828-96E8658D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DBB9D-0768-8E48-BCFD-470BEBC4FA07}" type="slidenum">
              <a:rPr lang="en-TH" smtClean="0"/>
              <a:t>9</a:t>
            </a:fld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772BA-E0CE-6A99-D538-99B99A67A760}"/>
              </a:ext>
            </a:extLst>
          </p:cNvPr>
          <p:cNvSpPr txBox="1"/>
          <p:nvPr/>
        </p:nvSpPr>
        <p:spPr>
          <a:xfrm>
            <a:off x="192858" y="90977"/>
            <a:ext cx="208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solidFill>
                  <a:srgbClr val="C00000"/>
                </a:solidFill>
                <a:latin typeface="TH SarabunPSK" panose="020B0500040200020003" pitchFamily="34" charset="-34"/>
                <a:ea typeface="Sarabun ExtraBold"/>
                <a:cs typeface="TH SarabunPSK" panose="020B0500040200020003" pitchFamily="34" charset="-34"/>
                <a:sym typeface="Sarabun ExtraBold"/>
              </a:rPr>
              <a:t>ภาพรวมของโครงงาน</a:t>
            </a:r>
            <a:endParaRPr lang="en-TH" sz="2400">
              <a:solidFill>
                <a:srgbClr val="C000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8E1573-5618-1FC9-9D26-600669835330}"/>
              </a:ext>
            </a:extLst>
          </p:cNvPr>
          <p:cNvSpPr/>
          <p:nvPr/>
        </p:nvSpPr>
        <p:spPr>
          <a:xfrm>
            <a:off x="2332227" y="59606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E9E9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GolfDB Dataset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41C5C0-1490-F805-7DCF-0549F0E44736}"/>
              </a:ext>
            </a:extLst>
          </p:cNvPr>
          <p:cNvSpPr/>
          <p:nvPr/>
        </p:nvSpPr>
        <p:spPr>
          <a:xfrm>
            <a:off x="2332224" y="2028158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9CA8F7-8E76-E036-A48C-A6C47D85CD33}"/>
              </a:ext>
            </a:extLst>
          </p:cNvPr>
          <p:cNvSpPr/>
          <p:nvPr/>
        </p:nvSpPr>
        <p:spPr>
          <a:xfrm>
            <a:off x="2332224" y="3300833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967761A-1B9C-5188-DBDE-D994DA0463A0}"/>
              </a:ext>
            </a:extLst>
          </p:cNvPr>
          <p:cNvSpPr/>
          <p:nvPr/>
        </p:nvSpPr>
        <p:spPr>
          <a:xfrm>
            <a:off x="2347353" y="4585534"/>
            <a:ext cx="4464423" cy="580913"/>
          </a:xfrm>
          <a:prstGeom prst="roundRect">
            <a:avLst>
              <a:gd name="adj" fmla="val 50000"/>
            </a:avLst>
          </a:prstGeom>
          <a:solidFill>
            <a:srgbClr val="6FDAF4">
              <a:alpha val="2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Template Matching Algorithm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03A550-567E-1461-E7F7-BE87E3525BCF}"/>
              </a:ext>
            </a:extLst>
          </p:cNvPr>
          <p:cNvSpPr/>
          <p:nvPr/>
        </p:nvSpPr>
        <p:spPr>
          <a:xfrm>
            <a:off x="4709665" y="2028157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F9F1EE"/>
          </a:solidFill>
          <a:ln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SwingNet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689E4-E7AB-BAB5-8D3C-CFB23BAA327C}"/>
              </a:ext>
            </a:extLst>
          </p:cNvPr>
          <p:cNvSpPr/>
          <p:nvPr/>
        </p:nvSpPr>
        <p:spPr>
          <a:xfrm>
            <a:off x="4709665" y="3304156"/>
            <a:ext cx="2086984" cy="580913"/>
          </a:xfrm>
          <a:prstGeom prst="roundRect">
            <a:avLst>
              <a:gd name="adj" fmla="val 50000"/>
            </a:avLst>
          </a:prstGeom>
          <a:solidFill>
            <a:srgbClr val="00B050">
              <a:alpha val="2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Pre-trained MoveNet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DC4291-E128-9AE1-3EF5-D7AF0310C55B}"/>
              </a:ext>
            </a:extLst>
          </p:cNvPr>
          <p:cNvSpPr/>
          <p:nvPr/>
        </p:nvSpPr>
        <p:spPr>
          <a:xfrm>
            <a:off x="2833799" y="1392679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E7099AB-57EE-0992-1FBD-6291EA7DC502}"/>
              </a:ext>
            </a:extLst>
          </p:cNvPr>
          <p:cNvSpPr/>
          <p:nvPr/>
        </p:nvSpPr>
        <p:spPr>
          <a:xfrm>
            <a:off x="5211241" y="1389701"/>
            <a:ext cx="1083833" cy="419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Video 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8F852-84F0-E7DD-CD04-72B87E2D6954}"/>
              </a:ext>
            </a:extLst>
          </p:cNvPr>
          <p:cNvCxnSpPr>
            <a:stCxn id="10" idx="2"/>
          </p:cNvCxnSpPr>
          <p:nvPr/>
        </p:nvCxnSpPr>
        <p:spPr>
          <a:xfrm flipH="1">
            <a:off x="3375715" y="3881746"/>
            <a:ext cx="1" cy="70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C62158-CA91-A9BD-8C49-FE96FD0616F0}"/>
              </a:ext>
            </a:extLst>
          </p:cNvPr>
          <p:cNvCxnSpPr>
            <a:stCxn id="18" idx="2"/>
          </p:cNvCxnSpPr>
          <p:nvPr/>
        </p:nvCxnSpPr>
        <p:spPr>
          <a:xfrm>
            <a:off x="5753157" y="3885069"/>
            <a:ext cx="0" cy="700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0FE123-053A-0670-4EFB-36E68734EA0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375716" y="2609071"/>
            <a:ext cx="0" cy="691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518C6D-E68E-2AEA-9E0F-76EEC64742E9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753157" y="2609070"/>
            <a:ext cx="0" cy="695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398363-1A03-2F0E-A0D2-E4D8C401B051}"/>
              </a:ext>
            </a:extLst>
          </p:cNvPr>
          <p:cNvCxnSpPr>
            <a:stCxn id="41" idx="2"/>
            <a:endCxn id="9" idx="0"/>
          </p:cNvCxnSpPr>
          <p:nvPr/>
        </p:nvCxnSpPr>
        <p:spPr>
          <a:xfrm>
            <a:off x="3375716" y="1812456"/>
            <a:ext cx="0" cy="215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65A3ED-5811-52F7-4450-D95B37107702}"/>
              </a:ext>
            </a:extLst>
          </p:cNvPr>
          <p:cNvCxnSpPr>
            <a:stCxn id="42" idx="2"/>
            <a:endCxn id="17" idx="0"/>
          </p:cNvCxnSpPr>
          <p:nvPr/>
        </p:nvCxnSpPr>
        <p:spPr>
          <a:xfrm flipH="1">
            <a:off x="5753157" y="1809478"/>
            <a:ext cx="1" cy="218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2202B1-D9DF-4199-16A7-E25E89967147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3375715" y="1171022"/>
            <a:ext cx="1" cy="221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29263E-DA71-DC53-0540-B3B1A76FB7B0}"/>
              </a:ext>
            </a:extLst>
          </p:cNvPr>
          <p:cNvCxnSpPr>
            <a:stCxn id="42" idx="0"/>
          </p:cNvCxnSpPr>
          <p:nvPr/>
        </p:nvCxnSpPr>
        <p:spPr>
          <a:xfrm flipH="1" flipV="1">
            <a:off x="5753157" y="1171022"/>
            <a:ext cx="1" cy="2186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F0BC45-3027-F797-75B4-85D406681055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flipH="1">
            <a:off x="4419208" y="2318614"/>
            <a:ext cx="290457" cy="1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E05B23-281F-79B9-4E52-AC608695A56D}"/>
              </a:ext>
            </a:extLst>
          </p:cNvPr>
          <p:cNvSpPr/>
          <p:nvPr/>
        </p:nvSpPr>
        <p:spPr>
          <a:xfrm>
            <a:off x="2798283" y="5471887"/>
            <a:ext cx="3496791" cy="790049"/>
          </a:xfrm>
          <a:prstGeom prst="roundRect">
            <a:avLst>
              <a:gd name="adj" fmla="val 0"/>
            </a:avLst>
          </a:prstGeom>
          <a:solidFill>
            <a:srgbClr val="C00000">
              <a:alpha val="2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>
                <a:solidFill>
                  <a:schemeClr val="tx1"/>
                </a:solidFill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Cosine Similarity Score Comparison [%]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2993DE-8FE6-FE73-E885-F70F9D44ACA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546679" y="5174135"/>
            <a:ext cx="0" cy="29775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E489EA-3F25-1517-CDBC-37187A58E408}"/>
              </a:ext>
            </a:extLst>
          </p:cNvPr>
          <p:cNvSpPr/>
          <p:nvPr/>
        </p:nvSpPr>
        <p:spPr>
          <a:xfrm>
            <a:off x="591387" y="2001603"/>
            <a:ext cx="1289925" cy="580913"/>
          </a:xfrm>
          <a:prstGeom prst="roundRect">
            <a:avLst>
              <a:gd name="adj" fmla="val 0"/>
            </a:avLst>
          </a:prstGeom>
          <a:solidFill>
            <a:srgbClr val="F9F1EE"/>
          </a:solidFill>
          <a:ln>
            <a:solidFill>
              <a:srgbClr val="945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>
                <a:solidFill>
                  <a:schemeClr val="tx1"/>
                </a:solidFill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SwingNet Retraining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2A4DC4-9BA2-1141-94AF-A6BF0D329069}"/>
              </a:ext>
            </a:extLst>
          </p:cNvPr>
          <p:cNvCxnSpPr>
            <a:cxnSpLocks/>
          </p:cNvCxnSpPr>
          <p:nvPr/>
        </p:nvCxnSpPr>
        <p:spPr>
          <a:xfrm flipH="1">
            <a:off x="1890153" y="2311172"/>
            <a:ext cx="442071" cy="0"/>
          </a:xfrm>
          <a:prstGeom prst="line">
            <a:avLst/>
          </a:prstGeom>
          <a:ln w="12700">
            <a:solidFill>
              <a:srgbClr val="945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8A9E26-509E-ED32-A57C-E7170CEBD947}"/>
              </a:ext>
            </a:extLst>
          </p:cNvPr>
          <p:cNvSpPr txBox="1"/>
          <p:nvPr/>
        </p:nvSpPr>
        <p:spPr>
          <a:xfrm>
            <a:off x="6924121" y="4589360"/>
            <a:ext cx="1906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Borkar, </a:t>
            </a:r>
            <a:r>
              <a:rPr lang="en-US" sz="8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Pradnya</a:t>
            </a:r>
            <a:r>
              <a:rPr lang="en-US" sz="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</a:t>
            </a:r>
            <a:r>
              <a:rPr lang="en-US" sz="8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Krishnanath</a:t>
            </a:r>
            <a:r>
              <a:rPr lang="en-US" sz="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Marilyn Mathew </a:t>
            </a:r>
            <a:r>
              <a:rPr lang="en-US" sz="800" err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Pulinthitha</a:t>
            </a:r>
            <a:r>
              <a:rPr lang="en-US" sz="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, and A. Pansare. "Match Pose-A System for Comparing Poses." </a:t>
            </a:r>
            <a:r>
              <a:rPr lang="en-US" sz="800" i="1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International Journal of Engineering Research and Technology (IJERT)</a:t>
            </a:r>
            <a:r>
              <a:rPr lang="en-US" sz="800">
                <a:solidFill>
                  <a:schemeClr val="dk1"/>
                </a:solidFill>
                <a:latin typeface="TH SarabunPSK" panose="020B0500040200020003" pitchFamily="34" charset="-34"/>
                <a:ea typeface="Sarabun"/>
                <a:cs typeface="TH SarabunPSK" panose="020B0500040200020003" pitchFamily="34" charset="-34"/>
                <a:sym typeface="Sarabun"/>
              </a:rPr>
              <a:t> 8.10 (2019).</a:t>
            </a:r>
          </a:p>
        </p:txBody>
      </p:sp>
    </p:spTree>
    <p:extLst>
      <p:ext uri="{BB962C8B-B14F-4D97-AF65-F5344CB8AC3E}">
        <p14:creationId xmlns:p14="http://schemas.microsoft.com/office/powerpoint/2010/main" val="365545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7591</Words>
  <Application>Microsoft Macintosh PowerPoint</Application>
  <PresentationFormat>On-screen Show (4:3)</PresentationFormat>
  <Paragraphs>2445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Courier New</vt:lpstr>
      <vt:lpstr>Sarabun</vt:lpstr>
      <vt:lpstr>TH Sarabun New</vt:lpstr>
      <vt:lpstr>TH SarabunPSK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Karit Sookpreedee</dc:creator>
  <cp:lastModifiedBy>Kingrak Phairoh</cp:lastModifiedBy>
  <cp:revision>2</cp:revision>
  <dcterms:created xsi:type="dcterms:W3CDTF">2023-02-23T03:28:40Z</dcterms:created>
  <dcterms:modified xsi:type="dcterms:W3CDTF">2023-12-20T07:09:49Z</dcterms:modified>
</cp:coreProperties>
</file>